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25" r:id="rId3"/>
    <p:sldMasterId id="2147483737" r:id="rId4"/>
  </p:sldMasterIdLst>
  <p:notesMasterIdLst>
    <p:notesMasterId r:id="rId94"/>
  </p:notesMasterIdLst>
  <p:handoutMasterIdLst>
    <p:handoutMasterId r:id="rId95"/>
  </p:handoutMasterIdLst>
  <p:sldIdLst>
    <p:sldId id="450" r:id="rId5"/>
    <p:sldId id="451" r:id="rId6"/>
    <p:sldId id="422" r:id="rId7"/>
    <p:sldId id="453" r:id="rId8"/>
    <p:sldId id="448" r:id="rId9"/>
    <p:sldId id="264" r:id="rId10"/>
    <p:sldId id="349" r:id="rId11"/>
    <p:sldId id="489" r:id="rId12"/>
    <p:sldId id="488" r:id="rId13"/>
    <p:sldId id="491" r:id="rId14"/>
    <p:sldId id="492" r:id="rId15"/>
    <p:sldId id="457" r:id="rId16"/>
    <p:sldId id="350" r:id="rId17"/>
    <p:sldId id="308" r:id="rId18"/>
    <p:sldId id="351" r:id="rId19"/>
    <p:sldId id="352" r:id="rId20"/>
    <p:sldId id="465" r:id="rId21"/>
    <p:sldId id="466" r:id="rId22"/>
    <p:sldId id="367" r:id="rId23"/>
    <p:sldId id="298" r:id="rId24"/>
    <p:sldId id="368" r:id="rId25"/>
    <p:sldId id="371" r:id="rId26"/>
    <p:sldId id="373" r:id="rId27"/>
    <p:sldId id="369" r:id="rId28"/>
    <p:sldId id="374" r:id="rId29"/>
    <p:sldId id="353" r:id="rId30"/>
    <p:sldId id="458" r:id="rId31"/>
    <p:sldId id="364" r:id="rId32"/>
    <p:sldId id="498" r:id="rId33"/>
    <p:sldId id="499" r:id="rId34"/>
    <p:sldId id="365" r:id="rId35"/>
    <p:sldId id="366" r:id="rId36"/>
    <p:sldId id="307" r:id="rId37"/>
    <p:sldId id="436" r:id="rId38"/>
    <p:sldId id="262" r:id="rId39"/>
    <p:sldId id="479" r:id="rId40"/>
    <p:sldId id="301" r:id="rId41"/>
    <p:sldId id="302" r:id="rId42"/>
    <p:sldId id="303" r:id="rId43"/>
    <p:sldId id="376" r:id="rId44"/>
    <p:sldId id="309" r:id="rId45"/>
    <p:sldId id="434" r:id="rId46"/>
    <p:sldId id="310" r:id="rId47"/>
    <p:sldId id="425" r:id="rId48"/>
    <p:sldId id="426" r:id="rId49"/>
    <p:sldId id="480" r:id="rId50"/>
    <p:sldId id="481" r:id="rId51"/>
    <p:sldId id="482" r:id="rId52"/>
    <p:sldId id="483" r:id="rId53"/>
    <p:sldId id="484" r:id="rId54"/>
    <p:sldId id="435" r:id="rId55"/>
    <p:sldId id="432" r:id="rId56"/>
    <p:sldId id="312" r:id="rId57"/>
    <p:sldId id="314" r:id="rId58"/>
    <p:sldId id="316" r:id="rId59"/>
    <p:sldId id="315" r:id="rId60"/>
    <p:sldId id="319" r:id="rId61"/>
    <p:sldId id="321" r:id="rId62"/>
    <p:sldId id="485" r:id="rId63"/>
    <p:sldId id="383" r:id="rId64"/>
    <p:sldId id="384" r:id="rId65"/>
    <p:sldId id="386" r:id="rId66"/>
    <p:sldId id="387" r:id="rId67"/>
    <p:sldId id="390" r:id="rId68"/>
    <p:sldId id="394" r:id="rId69"/>
    <p:sldId id="399" r:id="rId70"/>
    <p:sldId id="397" r:id="rId71"/>
    <p:sldId id="398" r:id="rId72"/>
    <p:sldId id="468" r:id="rId73"/>
    <p:sldId id="469" r:id="rId74"/>
    <p:sldId id="471" r:id="rId75"/>
    <p:sldId id="497" r:id="rId76"/>
    <p:sldId id="472" r:id="rId77"/>
    <p:sldId id="438" r:id="rId78"/>
    <p:sldId id="439" r:id="rId79"/>
    <p:sldId id="440" r:id="rId80"/>
    <p:sldId id="441" r:id="rId81"/>
    <p:sldId id="442" r:id="rId82"/>
    <p:sldId id="444" r:id="rId83"/>
    <p:sldId id="445" r:id="rId84"/>
    <p:sldId id="446" r:id="rId85"/>
    <p:sldId id="447" r:id="rId86"/>
    <p:sldId id="418" r:id="rId87"/>
    <p:sldId id="493" r:id="rId88"/>
    <p:sldId id="494" r:id="rId89"/>
    <p:sldId id="495" r:id="rId90"/>
    <p:sldId id="496" r:id="rId91"/>
    <p:sldId id="420" r:id="rId92"/>
    <p:sldId id="476" r:id="rId93"/>
  </p:sldIdLst>
  <p:sldSz cx="9144000" cy="6858000" type="screen4x3"/>
  <p:notesSz cx="7315200" cy="9601200"/>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5" autoAdjust="0"/>
    <p:restoredTop sz="82482" autoAdjust="0"/>
  </p:normalViewPr>
  <p:slideViewPr>
    <p:cSldViewPr>
      <p:cViewPr varScale="1">
        <p:scale>
          <a:sx n="54" d="100"/>
          <a:sy n="54" d="100"/>
        </p:scale>
        <p:origin x="77" y="254"/>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notesViewPr>
    <p:cSldViewPr>
      <p:cViewPr varScale="1">
        <p:scale>
          <a:sx n="73" d="100"/>
          <a:sy n="73" d="100"/>
        </p:scale>
        <p:origin x="2866"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35" tIns="48316" rIns="96635" bIns="48316" rtlCol="0"/>
          <a:lstStyle>
            <a:lvl1pPr algn="l">
              <a:defRPr sz="1200"/>
            </a:lvl1pPr>
          </a:lstStyle>
          <a:p>
            <a:r>
              <a:rPr lang="en-US" dirty="0"/>
              <a:t>ITCA-School IPM Workshop</a:t>
            </a:r>
          </a:p>
        </p:txBody>
      </p:sp>
      <p:sp>
        <p:nvSpPr>
          <p:cNvPr id="3" name="Date Placeholder 2"/>
          <p:cNvSpPr>
            <a:spLocks noGrp="1"/>
          </p:cNvSpPr>
          <p:nvPr>
            <p:ph type="dt" sz="quarter" idx="1"/>
          </p:nvPr>
        </p:nvSpPr>
        <p:spPr>
          <a:xfrm>
            <a:off x="4143587" y="1"/>
            <a:ext cx="3169920" cy="480060"/>
          </a:xfrm>
          <a:prstGeom prst="rect">
            <a:avLst/>
          </a:prstGeom>
        </p:spPr>
        <p:txBody>
          <a:bodyPr vert="horz" lIns="96635" tIns="48316" rIns="96635" bIns="48316" rtlCol="0"/>
          <a:lstStyle>
            <a:lvl1pPr algn="r">
              <a:defRPr sz="1200"/>
            </a:lvl1pPr>
          </a:lstStyle>
          <a:p>
            <a:r>
              <a:rPr lang="en-US" dirty="0"/>
              <a:t>8/31/2016</a:t>
            </a:r>
          </a:p>
        </p:txBody>
      </p:sp>
      <p:sp>
        <p:nvSpPr>
          <p:cNvPr id="4" name="Footer Placeholder 3"/>
          <p:cNvSpPr>
            <a:spLocks noGrp="1"/>
          </p:cNvSpPr>
          <p:nvPr>
            <p:ph type="ftr" sz="quarter" idx="2"/>
          </p:nvPr>
        </p:nvSpPr>
        <p:spPr>
          <a:xfrm>
            <a:off x="0" y="9119473"/>
            <a:ext cx="3169920" cy="480060"/>
          </a:xfrm>
          <a:prstGeom prst="rect">
            <a:avLst/>
          </a:prstGeom>
        </p:spPr>
        <p:txBody>
          <a:bodyPr vert="horz" lIns="96635" tIns="48316" rIns="96635" bIns="483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3"/>
            <a:ext cx="3169920" cy="480060"/>
          </a:xfrm>
          <a:prstGeom prst="rect">
            <a:avLst/>
          </a:prstGeom>
        </p:spPr>
        <p:txBody>
          <a:bodyPr vert="horz" lIns="96635" tIns="48316" rIns="96635" bIns="48316" rtlCol="0" anchor="b"/>
          <a:lstStyle>
            <a:lvl1pPr algn="r">
              <a:defRPr sz="1200"/>
            </a:lvl1pPr>
          </a:lstStyle>
          <a:p>
            <a:fld id="{B16F6BF4-BAB3-4737-9069-A98F281C6F38}" type="slidenum">
              <a:rPr lang="en-US" smtClean="0"/>
              <a:t>‹#›</a:t>
            </a:fld>
            <a:endParaRPr lang="en-US" dirty="0"/>
          </a:p>
        </p:txBody>
      </p:sp>
    </p:spTree>
    <p:extLst>
      <p:ext uri="{BB962C8B-B14F-4D97-AF65-F5344CB8AC3E}">
        <p14:creationId xmlns:p14="http://schemas.microsoft.com/office/powerpoint/2010/main" val="446394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35" tIns="48316" rIns="96635" bIns="48316" rtlCol="0"/>
          <a:lstStyle>
            <a:lvl1pPr algn="l">
              <a:defRPr sz="12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35" tIns="48316" rIns="96635" bIns="48316" rtlCol="0"/>
          <a:lstStyle>
            <a:lvl1pPr algn="r">
              <a:defRPr sz="1200"/>
            </a:lvl1pPr>
          </a:lstStyle>
          <a:p>
            <a:fld id="{F75A0449-2E23-484B-A943-59DA0921A03D}" type="datetimeFigureOut">
              <a:rPr lang="en-US" smtClean="0"/>
              <a:t>3/19/2019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35" tIns="48316" rIns="96635" bIns="48316"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35" tIns="48316" rIns="96635" bIns="483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35" tIns="48316" rIns="96635" bIns="48316"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35" tIns="48316" rIns="96635" bIns="48316" rtlCol="0" anchor="b"/>
          <a:lstStyle>
            <a:lvl1pPr algn="r">
              <a:defRPr sz="1200"/>
            </a:lvl1pPr>
          </a:lstStyle>
          <a:p>
            <a:fld id="{5C207E1D-BDFC-4226-A9F2-70A6FFB6196B}" type="slidenum">
              <a:rPr lang="en-US" smtClean="0"/>
              <a:t>‹#›</a:t>
            </a:fld>
            <a:endParaRPr lang="en-US"/>
          </a:p>
        </p:txBody>
      </p:sp>
    </p:spTree>
    <p:extLst>
      <p:ext uri="{BB962C8B-B14F-4D97-AF65-F5344CB8AC3E}">
        <p14:creationId xmlns:p14="http://schemas.microsoft.com/office/powerpoint/2010/main" val="160919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1</a:t>
            </a:fld>
            <a:endParaRPr lang="en-US"/>
          </a:p>
        </p:txBody>
      </p:sp>
    </p:spTree>
    <p:extLst>
      <p:ext uri="{BB962C8B-B14F-4D97-AF65-F5344CB8AC3E}">
        <p14:creationId xmlns:p14="http://schemas.microsoft.com/office/powerpoint/2010/main" val="882863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91EEF3-6D2D-4FFE-A724-793D965DDFC3}" type="slidenum">
              <a:rPr lang="en-US" altLang="en-US" smtClean="0"/>
              <a:pPr eaLnBrk="1" hangingPunct="1">
                <a:spcBef>
                  <a:spcPct val="0"/>
                </a:spcBef>
              </a:pPr>
              <a:t>20</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92483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21</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56610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22</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3790002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24</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39503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 </a:t>
            </a:r>
          </a:p>
          <a:p>
            <a:r>
              <a:rPr lang="en-US" dirty="0" err="1"/>
              <a:t>Diazinon</a:t>
            </a:r>
            <a:r>
              <a:rPr lang="en-US" dirty="0"/>
              <a:t> is derived from a World War II nerve gas developed by Nazi Germany</a:t>
            </a:r>
          </a:p>
          <a:p>
            <a:endParaRPr lang="en-US" dirty="0"/>
          </a:p>
        </p:txBody>
      </p:sp>
      <p:sp>
        <p:nvSpPr>
          <p:cNvPr id="4" name="Header Placeholder 3"/>
          <p:cNvSpPr>
            <a:spLocks noGrp="1"/>
          </p:cNvSpPr>
          <p:nvPr>
            <p:ph type="hdr" sz="quarter" idx="10"/>
          </p:nvPr>
        </p:nvSpPr>
        <p:spPr/>
        <p:txBody>
          <a:bodyPr/>
          <a:lstStyle/>
          <a:p>
            <a:pPr>
              <a:defRPr/>
            </a:pPr>
            <a:r>
              <a:rPr lang="en-US">
                <a:solidFill>
                  <a:prstClr val="black"/>
                </a:solidFill>
              </a:rPr>
              <a:t>dhgouge@ag.arizona.edu</a:t>
            </a:r>
          </a:p>
        </p:txBody>
      </p:sp>
      <p:sp>
        <p:nvSpPr>
          <p:cNvPr id="5" name="Footer Placeholder 4"/>
          <p:cNvSpPr>
            <a:spLocks noGrp="1"/>
          </p:cNvSpPr>
          <p:nvPr>
            <p:ph type="ftr" sz="quarter" idx="11"/>
          </p:nvPr>
        </p:nvSpPr>
        <p:spPr/>
        <p:txBody>
          <a:bodyPr/>
          <a:lstStyle/>
          <a:p>
            <a:pPr>
              <a:defRPr/>
            </a:pPr>
            <a:r>
              <a:rPr lang="en-US">
                <a:solidFill>
                  <a:prstClr val="black"/>
                </a:solidFill>
              </a:rPr>
              <a:t>School nurses</a:t>
            </a: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3922494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lIns="99371" tIns="49685" rIns="99371" bIns="49685" numCol="1" anchor="t" anchorCtr="0" compatLnSpc="1">
            <a:prstTxWarp prst="textNoShape">
              <a:avLst/>
            </a:prstTxWarp>
          </a:bodyPr>
          <a:lstStyle/>
          <a:p>
            <a:pPr eaLnBrk="1" hangingPunct="1">
              <a:spcBef>
                <a:spcPct val="0"/>
              </a:spcBef>
            </a:pPr>
            <a:endParaRPr lang="en-US"/>
          </a:p>
        </p:txBody>
      </p:sp>
      <p:sp>
        <p:nvSpPr>
          <p:cNvPr id="73732" name="Slide Number Placeholder 3"/>
          <p:cNvSpPr>
            <a:spLocks noGrp="1"/>
          </p:cNvSpPr>
          <p:nvPr>
            <p:ph type="sldNum" sz="quarter" idx="5"/>
          </p:nvPr>
        </p:nvSpPr>
        <p:spPr bwMode="auto">
          <a:noFill/>
          <a:ln>
            <a:miter lim="800000"/>
            <a:headEnd/>
            <a:tailEnd/>
          </a:ln>
        </p:spPr>
        <p:txBody>
          <a:bodyPr wrap="square" lIns="99371" tIns="49685" rIns="99371" bIns="49685" numCol="1" anchorCtr="0" compatLnSpc="1">
            <a:prstTxWarp prst="textNoShape">
              <a:avLst/>
            </a:prstTxWarp>
          </a:bodyPr>
          <a:lstStyle/>
          <a:p>
            <a:fld id="{EAABA059-DF73-476A-8F94-BE2A73A88A1A}" type="slidenum">
              <a:rPr lang="en-US" smtClean="0">
                <a:solidFill>
                  <a:srgbClr val="000000"/>
                </a:solidFill>
              </a:rPr>
              <a:pPr/>
              <a:t>26</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2959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508B48-52C3-4EEA-B275-1E1873C04FB2}" type="slidenum">
              <a:rPr lang="en-US" altLang="en-US" smtClean="0"/>
              <a:pPr eaLnBrk="1" hangingPunct="1">
                <a:spcBef>
                  <a:spcPct val="0"/>
                </a:spcBef>
              </a:pPr>
              <a:t>33</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049996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lIns="96654" tIns="48328" rIns="96654" bIns="48328" numCol="1" anchor="t" anchorCtr="0" compatLnSpc="1">
            <a:prstTxWarp prst="textNoShape">
              <a:avLst/>
            </a:prstTxWarp>
          </a:bodyPr>
          <a:lstStyle/>
          <a:p>
            <a:pPr eaLnBrk="1" hangingPunct="1">
              <a:spcBef>
                <a:spcPct val="0"/>
              </a:spcBef>
            </a:pPr>
            <a:endParaRPr lang="en-US"/>
          </a:p>
        </p:txBody>
      </p:sp>
      <p:sp>
        <p:nvSpPr>
          <p:cNvPr id="63492" name="Slide Number Placeholder 3"/>
          <p:cNvSpPr>
            <a:spLocks noGrp="1"/>
          </p:cNvSpPr>
          <p:nvPr>
            <p:ph type="sldNum" sz="quarter" idx="5"/>
          </p:nvPr>
        </p:nvSpPr>
        <p:spPr bwMode="auto">
          <a:ln>
            <a:miter lim="800000"/>
            <a:headEnd/>
            <a:tailEnd/>
          </a:ln>
        </p:spPr>
        <p:txBody>
          <a:bodyPr wrap="square" lIns="96654" tIns="48328" rIns="96654" bIns="48328" numCol="1" anchorCtr="0" compatLnSpc="1">
            <a:prstTxWarp prst="textNoShape">
              <a:avLst/>
            </a:prstTxWarp>
          </a:bodyPr>
          <a:lstStyle/>
          <a:p>
            <a:pPr>
              <a:defRPr/>
            </a:pPr>
            <a:fld id="{E3A53D4A-A8C1-4FC8-97B2-62B28370CAC6}" type="slidenum">
              <a:rPr lang="en-US">
                <a:solidFill>
                  <a:prstClr val="black"/>
                </a:solidFill>
              </a:rPr>
              <a:pPr>
                <a:defRPr/>
              </a:pPr>
              <a:t>34</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92542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D2C76B4-88E7-4E1A-95C5-46B62445284B}" type="slidenum">
              <a:rPr lang="en-US" altLang="en-US" smtClean="0"/>
              <a:pPr eaLnBrk="1" hangingPunct="1">
                <a:spcBef>
                  <a:spcPct val="0"/>
                </a:spcBef>
              </a:pPr>
              <a:t>36</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56660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957783D-7125-4F2E-AD70-7353C521BC0C}" type="slidenum">
              <a:rPr lang="en-US" altLang="en-US" smtClean="0"/>
              <a:pPr eaLnBrk="1" hangingPunct="1">
                <a:spcBef>
                  <a:spcPct val="0"/>
                </a:spcBef>
              </a:pPr>
              <a:t>37</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124818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1834F6-0F3A-4390-8BD7-AFC1A7DC1BC4}" type="slidenum">
              <a:rPr lang="en-US">
                <a:solidFill>
                  <a:srgbClr val="000000"/>
                </a:solidFill>
              </a:rPr>
              <a:pPr fontAlgn="base">
                <a:spcBef>
                  <a:spcPct val="0"/>
                </a:spcBef>
                <a:spcAft>
                  <a:spcPct val="0"/>
                </a:spcAft>
                <a:defRPr/>
              </a:pPr>
              <a:t>2</a:t>
            </a:fld>
            <a:endParaRPr lang="en-US">
              <a:solidFill>
                <a:srgbClr val="000000"/>
              </a:solidFill>
            </a:endParaRPr>
          </a:p>
        </p:txBody>
      </p:sp>
      <p:sp>
        <p:nvSpPr>
          <p:cNvPr id="301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1059" name="Rectangle 3"/>
          <p:cNvSpPr>
            <a:spLocks noGrp="1" noChangeArrowheads="1"/>
          </p:cNvSpPr>
          <p:nvPr>
            <p:ph type="body" idx="1"/>
          </p:nvPr>
        </p:nvSpPr>
        <p:spPr bwMode="auto">
          <a:xfrm>
            <a:off x="706286" y="4447712"/>
            <a:ext cx="5666658" cy="4216787"/>
          </a:xfrm>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13793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8546B1A-E239-4AC3-B15E-8C699F311000}" type="slidenum">
              <a:rPr lang="en-US" altLang="en-US" smtClean="0"/>
              <a:pPr eaLnBrk="1" hangingPunct="1">
                <a:spcBef>
                  <a:spcPct val="0"/>
                </a:spcBef>
              </a:pPr>
              <a:t>38</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98116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7C815D-1CD9-4ECC-946E-D970DB8252AC}" type="slidenum">
              <a:rPr lang="en-US" altLang="en-US" smtClean="0"/>
              <a:pPr eaLnBrk="1" hangingPunct="1">
                <a:spcBef>
                  <a:spcPct val="0"/>
                </a:spcBef>
              </a:pPr>
              <a:t>39</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173666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6641" tIns="48320" rIns="96641" bIns="48320" numCol="1" anchor="t" anchorCtr="0" compatLnSpc="1">
            <a:prstTxWarp prst="textNoShape">
              <a:avLst/>
            </a:prstTxWarp>
          </a:bodyPr>
          <a:lstStyle/>
          <a:p>
            <a:pPr eaLnBrk="1" hangingPunct="1">
              <a:spcBef>
                <a:spcPct val="0"/>
              </a:spcBef>
            </a:pPr>
            <a:endParaRPr lang="en-US"/>
          </a:p>
        </p:txBody>
      </p:sp>
      <p:sp>
        <p:nvSpPr>
          <p:cNvPr id="75780" name="Slide Number Placeholder 3"/>
          <p:cNvSpPr>
            <a:spLocks noGrp="1"/>
          </p:cNvSpPr>
          <p:nvPr>
            <p:ph type="sldNum" sz="quarter" idx="5"/>
          </p:nvPr>
        </p:nvSpPr>
        <p:spPr bwMode="auto">
          <a:ln>
            <a:miter lim="800000"/>
            <a:headEnd/>
            <a:tailEnd/>
          </a:ln>
        </p:spPr>
        <p:txBody>
          <a:bodyPr wrap="square" lIns="96641" tIns="48320" rIns="96641" bIns="48320" numCol="1" anchorCtr="0" compatLnSpc="1">
            <a:prstTxWarp prst="textNoShape">
              <a:avLst/>
            </a:prstTxWarp>
          </a:bodyPr>
          <a:lstStyle/>
          <a:p>
            <a:pPr fontAlgn="base">
              <a:spcBef>
                <a:spcPct val="0"/>
              </a:spcBef>
              <a:spcAft>
                <a:spcPct val="0"/>
              </a:spcAft>
              <a:defRPr/>
            </a:pPr>
            <a:fld id="{E0266A91-E4CE-4C04-96BE-4BDD8EEB1889}" type="slidenum">
              <a:rPr lang="en-US"/>
              <a:pPr fontAlgn="base">
                <a:spcBef>
                  <a:spcPct val="0"/>
                </a:spcBef>
                <a:spcAft>
                  <a:spcPct val="0"/>
                </a:spcAft>
                <a:defRPr/>
              </a:pPr>
              <a:t>44</a:t>
            </a:fld>
            <a:endParaRPr lang="en-US"/>
          </a:p>
        </p:txBody>
      </p:sp>
      <p:sp>
        <p:nvSpPr>
          <p:cNvPr id="2" name="Footer Placeholder 1"/>
          <p:cNvSpPr>
            <a:spLocks noGrp="1"/>
          </p:cNvSpPr>
          <p:nvPr>
            <p:ph type="ftr" sz="quarter" idx="10"/>
          </p:nvPr>
        </p:nvSpPr>
        <p:spPr/>
        <p:txBody>
          <a:bodyPr/>
          <a:lstStyle/>
          <a:p>
            <a:pPr>
              <a:defRPr/>
            </a:pPr>
            <a:r>
              <a:rPr lang="en-US"/>
              <a:t>School nurses</a:t>
            </a:r>
          </a:p>
        </p:txBody>
      </p:sp>
      <p:sp>
        <p:nvSpPr>
          <p:cNvPr id="3" name="Header Placeholder 2"/>
          <p:cNvSpPr>
            <a:spLocks noGrp="1"/>
          </p:cNvSpPr>
          <p:nvPr>
            <p:ph type="hdr" sz="quarter" idx="11"/>
          </p:nvPr>
        </p:nvSpPr>
        <p:spPr/>
        <p:txBody>
          <a:bodyPr/>
          <a:lstStyle/>
          <a:p>
            <a:pPr>
              <a:defRPr/>
            </a:pPr>
            <a:r>
              <a:rPr lang="en-US"/>
              <a:t>dhgouge@ag.arizona.edu</a:t>
            </a:r>
          </a:p>
        </p:txBody>
      </p:sp>
    </p:spTree>
    <p:extLst>
      <p:ext uri="{BB962C8B-B14F-4D97-AF65-F5344CB8AC3E}">
        <p14:creationId xmlns:p14="http://schemas.microsoft.com/office/powerpoint/2010/main" val="443081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6641" tIns="48320" rIns="96641" bIns="48320" numCol="1" anchor="t" anchorCtr="0" compatLnSpc="1">
            <a:prstTxWarp prst="textNoShape">
              <a:avLst/>
            </a:prstTxWarp>
          </a:bodyPr>
          <a:lstStyle/>
          <a:p>
            <a:pPr eaLnBrk="1" hangingPunct="1">
              <a:spcBef>
                <a:spcPct val="0"/>
              </a:spcBef>
            </a:pPr>
            <a:endParaRPr lang="en-US"/>
          </a:p>
        </p:txBody>
      </p:sp>
      <p:sp>
        <p:nvSpPr>
          <p:cNvPr id="75780" name="Slide Number Placeholder 3"/>
          <p:cNvSpPr>
            <a:spLocks noGrp="1"/>
          </p:cNvSpPr>
          <p:nvPr>
            <p:ph type="sldNum" sz="quarter" idx="5"/>
          </p:nvPr>
        </p:nvSpPr>
        <p:spPr bwMode="auto">
          <a:ln>
            <a:miter lim="800000"/>
            <a:headEnd/>
            <a:tailEnd/>
          </a:ln>
        </p:spPr>
        <p:txBody>
          <a:bodyPr wrap="square" lIns="96641" tIns="48320" rIns="96641" bIns="48320" numCol="1" anchorCtr="0" compatLnSpc="1">
            <a:prstTxWarp prst="textNoShape">
              <a:avLst/>
            </a:prstTxWarp>
          </a:bodyPr>
          <a:lstStyle/>
          <a:p>
            <a:pPr fontAlgn="base">
              <a:spcBef>
                <a:spcPct val="0"/>
              </a:spcBef>
              <a:spcAft>
                <a:spcPct val="0"/>
              </a:spcAft>
              <a:defRPr/>
            </a:pPr>
            <a:fld id="{E0266A91-E4CE-4C04-96BE-4BDD8EEB1889}" type="slidenum">
              <a:rPr lang="en-US"/>
              <a:pPr fontAlgn="base">
                <a:spcBef>
                  <a:spcPct val="0"/>
                </a:spcBef>
                <a:spcAft>
                  <a:spcPct val="0"/>
                </a:spcAft>
                <a:defRPr/>
              </a:pPr>
              <a:t>45</a:t>
            </a:fld>
            <a:endParaRPr lang="en-US"/>
          </a:p>
        </p:txBody>
      </p:sp>
      <p:sp>
        <p:nvSpPr>
          <p:cNvPr id="2" name="Footer Placeholder 1"/>
          <p:cNvSpPr>
            <a:spLocks noGrp="1"/>
          </p:cNvSpPr>
          <p:nvPr>
            <p:ph type="ftr" sz="quarter" idx="10"/>
          </p:nvPr>
        </p:nvSpPr>
        <p:spPr/>
        <p:txBody>
          <a:bodyPr/>
          <a:lstStyle/>
          <a:p>
            <a:pPr>
              <a:defRPr/>
            </a:pPr>
            <a:r>
              <a:rPr lang="en-US"/>
              <a:t>School nurses</a:t>
            </a:r>
          </a:p>
        </p:txBody>
      </p:sp>
      <p:sp>
        <p:nvSpPr>
          <p:cNvPr id="3" name="Header Placeholder 2"/>
          <p:cNvSpPr>
            <a:spLocks noGrp="1"/>
          </p:cNvSpPr>
          <p:nvPr>
            <p:ph type="hdr" sz="quarter" idx="11"/>
          </p:nvPr>
        </p:nvSpPr>
        <p:spPr/>
        <p:txBody>
          <a:bodyPr/>
          <a:lstStyle/>
          <a:p>
            <a:pPr>
              <a:defRPr/>
            </a:pPr>
            <a:r>
              <a:rPr lang="en-US"/>
              <a:t>dhgouge@ag.arizona.edu</a:t>
            </a:r>
          </a:p>
        </p:txBody>
      </p:sp>
    </p:spTree>
    <p:extLst>
      <p:ext uri="{BB962C8B-B14F-4D97-AF65-F5344CB8AC3E}">
        <p14:creationId xmlns:p14="http://schemas.microsoft.com/office/powerpoint/2010/main" val="154533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66564" name="Slide Number Placeholder 3"/>
          <p:cNvSpPr>
            <a:spLocks noGrp="1"/>
          </p:cNvSpPr>
          <p:nvPr>
            <p:ph type="sldNum" sz="quarter" idx="5"/>
          </p:nvPr>
        </p:nvSpPr>
        <p:spPr bwMode="auto">
          <a:ln>
            <a:miter lim="800000"/>
            <a:headEnd/>
            <a:tailEnd/>
          </a:ln>
        </p:spPr>
        <p:txBody>
          <a:bodyPr wrap="square" lIns="102143" tIns="51072" rIns="102143" bIns="51072" numCol="1" anchorCtr="0" compatLnSpc="1">
            <a:prstTxWarp prst="textNoShape">
              <a:avLst/>
            </a:prstTxWarp>
          </a:bodyPr>
          <a:lstStyle/>
          <a:p>
            <a:pPr>
              <a:defRPr/>
            </a:pPr>
            <a:fld id="{2EC6A762-F908-42B5-9A6B-CEDDE64E4F85}" type="slidenum">
              <a:rPr lang="en-US">
                <a:solidFill>
                  <a:prstClr val="black"/>
                </a:solidFill>
              </a:rPr>
              <a:pPr>
                <a:defRPr/>
              </a:pPr>
              <a:t>46</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3237092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66564" name="Slide Number Placeholder 3"/>
          <p:cNvSpPr>
            <a:spLocks noGrp="1"/>
          </p:cNvSpPr>
          <p:nvPr>
            <p:ph type="sldNum" sz="quarter" idx="5"/>
          </p:nvPr>
        </p:nvSpPr>
        <p:spPr bwMode="auto">
          <a:ln>
            <a:miter lim="800000"/>
            <a:headEnd/>
            <a:tailEnd/>
          </a:ln>
        </p:spPr>
        <p:txBody>
          <a:bodyPr wrap="square" lIns="102143" tIns="51072" rIns="102143" bIns="51072" numCol="1" anchorCtr="0" compatLnSpc="1">
            <a:prstTxWarp prst="textNoShape">
              <a:avLst/>
            </a:prstTxWarp>
          </a:bodyPr>
          <a:lstStyle/>
          <a:p>
            <a:pPr>
              <a:defRPr/>
            </a:pPr>
            <a:fld id="{2EC6A762-F908-42B5-9A6B-CEDDE64E4F85}" type="slidenum">
              <a:rPr lang="en-US">
                <a:solidFill>
                  <a:prstClr val="black"/>
                </a:solidFill>
              </a:rPr>
              <a:pPr>
                <a:defRPr/>
              </a:pPr>
              <a:t>47</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233207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66564" name="Slide Number Placeholder 3"/>
          <p:cNvSpPr>
            <a:spLocks noGrp="1"/>
          </p:cNvSpPr>
          <p:nvPr>
            <p:ph type="sldNum" sz="quarter" idx="5"/>
          </p:nvPr>
        </p:nvSpPr>
        <p:spPr bwMode="auto">
          <a:ln>
            <a:miter lim="800000"/>
            <a:headEnd/>
            <a:tailEnd/>
          </a:ln>
        </p:spPr>
        <p:txBody>
          <a:bodyPr wrap="square" lIns="102143" tIns="51072" rIns="102143" bIns="51072" numCol="1" anchorCtr="0" compatLnSpc="1">
            <a:prstTxWarp prst="textNoShape">
              <a:avLst/>
            </a:prstTxWarp>
          </a:bodyPr>
          <a:lstStyle/>
          <a:p>
            <a:pPr>
              <a:defRPr/>
            </a:pPr>
            <a:fld id="{2EC6A762-F908-42B5-9A6B-CEDDE64E4F85}" type="slidenum">
              <a:rPr lang="en-US">
                <a:solidFill>
                  <a:prstClr val="black"/>
                </a:solidFill>
              </a:rPr>
              <a:pPr>
                <a:defRPr/>
              </a:pPr>
              <a:t>49</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789230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9371" tIns="49685" rIns="99371" bIns="49685" numCol="1" anchor="t" anchorCtr="0" compatLnSpc="1">
            <a:prstTxWarp prst="textNoShape">
              <a:avLst/>
            </a:prstTxWarp>
          </a:bodyPr>
          <a:lstStyle/>
          <a:p>
            <a:pPr eaLnBrk="1" hangingPunct="1">
              <a:spcBef>
                <a:spcPct val="0"/>
              </a:spcBef>
            </a:pPr>
            <a:endParaRPr lang="en-US"/>
          </a:p>
        </p:txBody>
      </p:sp>
      <p:sp>
        <p:nvSpPr>
          <p:cNvPr id="75780" name="Slide Number Placeholder 3"/>
          <p:cNvSpPr>
            <a:spLocks noGrp="1"/>
          </p:cNvSpPr>
          <p:nvPr>
            <p:ph type="sldNum" sz="quarter" idx="5"/>
          </p:nvPr>
        </p:nvSpPr>
        <p:spPr bwMode="auto">
          <a:ln>
            <a:miter lim="800000"/>
            <a:headEnd/>
            <a:tailEnd/>
          </a:ln>
        </p:spPr>
        <p:txBody>
          <a:bodyPr wrap="square" lIns="99371" tIns="49685" rIns="99371" bIns="49685" numCol="1" anchorCtr="0" compatLnSpc="1">
            <a:prstTxWarp prst="textNoShape">
              <a:avLst/>
            </a:prstTxWarp>
          </a:bodyPr>
          <a:lstStyle/>
          <a:p>
            <a:pPr>
              <a:defRPr/>
            </a:pPr>
            <a:fld id="{E0266A91-E4CE-4C04-96BE-4BDD8EEB1889}" type="slidenum">
              <a:rPr lang="en-US">
                <a:solidFill>
                  <a:prstClr val="black"/>
                </a:solidFill>
              </a:rPr>
              <a:pPr>
                <a:defRPr/>
              </a:pPr>
              <a:t>50</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363633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51</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856554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52</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259037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BCEB4-F1D5-41BD-AE38-4EFC5DB67E26}" type="slidenum">
              <a:rPr lang="en-US" smtClean="0"/>
              <a:t>4</a:t>
            </a:fld>
            <a:endParaRPr lang="en-US"/>
          </a:p>
        </p:txBody>
      </p:sp>
    </p:spTree>
    <p:extLst>
      <p:ext uri="{BB962C8B-B14F-4D97-AF65-F5344CB8AC3E}">
        <p14:creationId xmlns:p14="http://schemas.microsoft.com/office/powerpoint/2010/main" val="2805397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92D000-1328-431E-966E-1AB7618FD5EE}" type="slidenum">
              <a:rPr lang="en-US" altLang="en-US" smtClean="0"/>
              <a:pPr eaLnBrk="1" hangingPunct="1">
                <a:spcBef>
                  <a:spcPct val="0"/>
                </a:spcBef>
              </a:pPr>
              <a:t>54</a:t>
            </a:fld>
            <a:endParaRPr lang="en-US"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56173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A85FCC1-B57B-4DB4-944E-021DE7744020}" type="slidenum">
              <a:rPr lang="en-US" altLang="en-US" smtClean="0"/>
              <a:pPr eaLnBrk="1" hangingPunct="1">
                <a:spcBef>
                  <a:spcPct val="0"/>
                </a:spcBef>
              </a:pPr>
              <a:t>55</a:t>
            </a:fld>
            <a:endParaRPr lang="en-US"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144174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8E4DAFF-0C48-4834-95DF-F99723DEB047}" type="slidenum">
              <a:rPr lang="en-US" altLang="en-US" smtClean="0"/>
              <a:pPr eaLnBrk="1" hangingPunct="1">
                <a:spcBef>
                  <a:spcPct val="0"/>
                </a:spcBef>
              </a:pPr>
              <a:t>56</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50061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717F7B3-77A9-4FD7-9AA2-44D9C289B470}" type="slidenum">
              <a:rPr lang="en-US" altLang="en-US" smtClean="0"/>
              <a:pPr eaLnBrk="1" hangingPunct="1">
                <a:spcBef>
                  <a:spcPct val="0"/>
                </a:spcBef>
              </a:pPr>
              <a:t>59</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91316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60</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397649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61</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318020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62</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861953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63</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3629847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9390" tIns="49695" rIns="99390" bIns="49695" numCol="1" anchor="t" anchorCtr="0" compatLnSpc="1">
            <a:prstTxWarp prst="textNoShape">
              <a:avLst/>
            </a:prstTxWarp>
          </a:bodyPr>
          <a:lstStyle/>
          <a:p>
            <a:pPr eaLnBrk="1" hangingPunct="1">
              <a:spcBef>
                <a:spcPct val="0"/>
              </a:spcBef>
            </a:pPr>
            <a:endParaRPr lang="en-US"/>
          </a:p>
        </p:txBody>
      </p:sp>
      <p:sp>
        <p:nvSpPr>
          <p:cNvPr id="75780" name="Slide Number Placeholder 3"/>
          <p:cNvSpPr>
            <a:spLocks noGrp="1"/>
          </p:cNvSpPr>
          <p:nvPr>
            <p:ph type="sldNum" sz="quarter" idx="5"/>
          </p:nvPr>
        </p:nvSpPr>
        <p:spPr bwMode="auto">
          <a:ln>
            <a:miter lim="800000"/>
            <a:headEnd/>
            <a:tailEnd/>
          </a:ln>
        </p:spPr>
        <p:txBody>
          <a:bodyPr wrap="square" lIns="99390" tIns="49695" rIns="99390" bIns="49695" numCol="1" anchorCtr="0" compatLnSpc="1">
            <a:prstTxWarp prst="textNoShape">
              <a:avLst/>
            </a:prstTxWarp>
          </a:bodyPr>
          <a:lstStyle/>
          <a:p>
            <a:pPr>
              <a:defRPr/>
            </a:pPr>
            <a:fld id="{E0266A91-E4CE-4C04-96BE-4BDD8EEB1889}" type="slidenum">
              <a:rPr lang="en-US">
                <a:solidFill>
                  <a:prstClr val="black"/>
                </a:solidFill>
              </a:rPr>
              <a:pPr>
                <a:defRPr/>
              </a:pPr>
              <a:t>64</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884004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65</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255809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1834F6-0F3A-4390-8BD7-AFC1A7DC1BC4}" type="slidenum">
              <a:rPr lang="en-US">
                <a:solidFill>
                  <a:srgbClr val="000000"/>
                </a:solidFill>
              </a:rPr>
              <a:pPr fontAlgn="base">
                <a:spcBef>
                  <a:spcPct val="0"/>
                </a:spcBef>
                <a:spcAft>
                  <a:spcPct val="0"/>
                </a:spcAft>
                <a:defRPr/>
              </a:pPr>
              <a:t>5</a:t>
            </a:fld>
            <a:endParaRPr lang="en-US">
              <a:solidFill>
                <a:srgbClr val="000000"/>
              </a:solidFill>
            </a:endParaRPr>
          </a:p>
        </p:txBody>
      </p:sp>
      <p:sp>
        <p:nvSpPr>
          <p:cNvPr id="301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1059" name="Rectangle 3"/>
          <p:cNvSpPr>
            <a:spLocks noGrp="1" noChangeArrowheads="1"/>
          </p:cNvSpPr>
          <p:nvPr>
            <p:ph type="body" idx="1"/>
          </p:nvPr>
        </p:nvSpPr>
        <p:spPr bwMode="auto">
          <a:xfrm>
            <a:off x="706286" y="4447712"/>
            <a:ext cx="5666658" cy="4216787"/>
          </a:xfrm>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169333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67</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898503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68</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2775163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69</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776561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70</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1750768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102152" tIns="51077" rIns="102152" bIns="51077"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ln>
            <a:miter lim="800000"/>
            <a:headEnd/>
            <a:tailEnd/>
          </a:ln>
        </p:spPr>
        <p:txBody>
          <a:bodyPr wrap="square" lIns="102152" tIns="51077" rIns="102152" bIns="51077" numCol="1" anchorCtr="0" compatLnSpc="1">
            <a:prstTxWarp prst="textNoShape">
              <a:avLst/>
            </a:prstTxWarp>
          </a:bodyPr>
          <a:lstStyle/>
          <a:p>
            <a:pPr>
              <a:defRPr/>
            </a:pPr>
            <a:fld id="{28132D1F-8A1D-4615-BA88-31772617F92C}" type="slidenum">
              <a:rPr lang="en-US">
                <a:solidFill>
                  <a:prstClr val="black"/>
                </a:solidFill>
              </a:rPr>
              <a:pPr>
                <a:defRPr/>
              </a:pPr>
              <a:t>73</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27675758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a:noFill/>
        </p:spPr>
        <p:txBody>
          <a:bodyPr/>
          <a:lstStyle/>
          <a:p>
            <a:r>
              <a:rPr lang="en-US">
                <a:latin typeface="Arial" pitchFamily="34" charset="0"/>
                <a:ea typeface="Osaka" pitchFamily="-112" charset="-128"/>
              </a:rPr>
              <a:t>dhgouge@ag.arizona.edu</a:t>
            </a:r>
          </a:p>
        </p:txBody>
      </p:sp>
      <p:sp>
        <p:nvSpPr>
          <p:cNvPr id="54275" name="Rectangle 6"/>
          <p:cNvSpPr>
            <a:spLocks noGrp="1" noChangeArrowheads="1"/>
          </p:cNvSpPr>
          <p:nvPr>
            <p:ph type="ftr" sz="quarter" idx="4"/>
          </p:nvPr>
        </p:nvSpPr>
        <p:spPr>
          <a:noFill/>
        </p:spPr>
        <p:txBody>
          <a:bodyPr/>
          <a:lstStyle/>
          <a:p>
            <a:r>
              <a:rPr lang="en-US">
                <a:latin typeface="Arial" pitchFamily="34" charset="0"/>
                <a:ea typeface="Osaka" pitchFamily="-112" charset="-128"/>
              </a:rPr>
              <a:t>School nurses</a:t>
            </a:r>
          </a:p>
        </p:txBody>
      </p:sp>
      <p:sp>
        <p:nvSpPr>
          <p:cNvPr id="54276" name="Rectangle 7"/>
          <p:cNvSpPr>
            <a:spLocks noGrp="1" noChangeArrowheads="1"/>
          </p:cNvSpPr>
          <p:nvPr>
            <p:ph type="sldNum" sz="quarter" idx="5"/>
          </p:nvPr>
        </p:nvSpPr>
        <p:spPr>
          <a:noFill/>
        </p:spPr>
        <p:txBody>
          <a:bodyPr/>
          <a:lstStyle/>
          <a:p>
            <a:fld id="{6A61ECA4-4F09-4454-89C6-8AD2F9EDF5A2}" type="slidenum">
              <a:rPr lang="en-US"/>
              <a:pPr/>
              <a:t>79</a:t>
            </a:fld>
            <a:endParaRPr lang="en-US"/>
          </a:p>
        </p:txBody>
      </p:sp>
      <p:sp>
        <p:nvSpPr>
          <p:cNvPr id="54277" name="Rectangle 2"/>
          <p:cNvSpPr>
            <a:spLocks noGrp="1" noRot="1" noChangeAspect="1" noChangeArrowheads="1" noTextEdit="1"/>
          </p:cNvSpPr>
          <p:nvPr>
            <p:ph type="sldImg"/>
          </p:nvPr>
        </p:nvSpPr>
        <p:spPr>
          <a:ln/>
        </p:spPr>
      </p:sp>
      <p:sp>
        <p:nvSpPr>
          <p:cNvPr id="54278" name="Rectangle 3"/>
          <p:cNvSpPr>
            <a:spLocks noGrp="1" noChangeArrowheads="1"/>
          </p:cNvSpPr>
          <p:nvPr>
            <p:ph type="body" idx="1"/>
          </p:nvPr>
        </p:nvSpPr>
        <p:spPr>
          <a:xfrm>
            <a:off x="457204" y="4419607"/>
            <a:ext cx="6400800" cy="4321174"/>
          </a:xfrm>
          <a:noFill/>
          <a:ln/>
        </p:spPr>
        <p:txBody>
          <a:bodyPr/>
          <a:lstStyle/>
          <a:p>
            <a:r>
              <a:rPr lang="en-US" dirty="0">
                <a:latin typeface="Arial" pitchFamily="34" charset="0"/>
                <a:cs typeface="Arial" pitchFamily="34" charset="0"/>
              </a:rPr>
              <a:t>Examples of illegal pesticides are pictured. </a:t>
            </a:r>
          </a:p>
          <a:p>
            <a:r>
              <a:rPr lang="en-US" dirty="0">
                <a:latin typeface="Arial" pitchFamily="34" charset="0"/>
                <a:cs typeface="Arial" pitchFamily="34" charset="0"/>
              </a:rPr>
              <a:t>The three pictures on the left are of unlabeled packages of mothballs. </a:t>
            </a:r>
          </a:p>
          <a:p>
            <a:r>
              <a:rPr lang="en-US" dirty="0">
                <a:latin typeface="Arial" pitchFamily="34" charset="0"/>
                <a:cs typeface="Arial" pitchFamily="34" charset="0"/>
              </a:rPr>
              <a:t>The fourth photo is Chinese Chalk.  People illegally use this unregistered pesticide to kill cockroaches. But the </a:t>
            </a:r>
            <a:r>
              <a:rPr lang="en-US" dirty="0">
                <a:latin typeface="Arial" pitchFamily="34" charset="0"/>
                <a:ea typeface="ヒラギノ角ゴ ProN W3" charset="-128"/>
                <a:cs typeface="Arial" pitchFamily="34" charset="0"/>
              </a:rPr>
              <a:t>“c</a:t>
            </a:r>
            <a:r>
              <a:rPr lang="en-US" dirty="0">
                <a:latin typeface="Arial" pitchFamily="34" charset="0"/>
                <a:cs typeface="Arial" pitchFamily="34" charset="0"/>
              </a:rPr>
              <a:t>halk” could seriously harm people, especially children and pets. </a:t>
            </a:r>
          </a:p>
          <a:p>
            <a:r>
              <a:rPr lang="en-US" dirty="0">
                <a:latin typeface="Arial" pitchFamily="34" charset="0"/>
                <a:cs typeface="Arial" pitchFamily="34" charset="0"/>
              </a:rPr>
              <a:t>The fifth photo is </a:t>
            </a:r>
            <a:r>
              <a:rPr lang="en-US" dirty="0" err="1">
                <a:latin typeface="Arial" pitchFamily="34" charset="0"/>
                <a:cs typeface="Arial" pitchFamily="34" charset="0"/>
              </a:rPr>
              <a:t>Tres</a:t>
            </a:r>
            <a:r>
              <a:rPr lang="en-US" dirty="0">
                <a:latin typeface="Arial" pitchFamily="34" charset="0"/>
                <a:cs typeface="Arial" pitchFamily="34" charset="0"/>
              </a:rPr>
              <a:t> </a:t>
            </a:r>
            <a:r>
              <a:rPr lang="en-US" dirty="0" err="1">
                <a:latin typeface="Arial" pitchFamily="34" charset="0"/>
                <a:cs typeface="Arial" pitchFamily="34" charset="0"/>
              </a:rPr>
              <a:t>Pasitos</a:t>
            </a:r>
            <a:r>
              <a:rPr lang="en-US" dirty="0">
                <a:latin typeface="Arial" pitchFamily="34" charset="0"/>
                <a:cs typeface="Arial" pitchFamily="34" charset="0"/>
              </a:rPr>
              <a:t>—</a:t>
            </a:r>
            <a:r>
              <a:rPr lang="en-US" dirty="0">
                <a:latin typeface="Arial" pitchFamily="34" charset="0"/>
                <a:ea typeface="ヒラギノ角ゴ ProN W3" charset="-128"/>
                <a:cs typeface="Arial" pitchFamily="34" charset="0"/>
              </a:rPr>
              <a:t>“t</a:t>
            </a:r>
            <a:r>
              <a:rPr lang="en-US" dirty="0">
                <a:latin typeface="Arial" pitchFamily="34" charset="0"/>
                <a:cs typeface="Arial" pitchFamily="34" charset="0"/>
              </a:rPr>
              <a:t>hree little steps” in Spanish. The phrase refers to the number of steps mice take before they die.</a:t>
            </a:r>
          </a:p>
          <a:p>
            <a:r>
              <a:rPr lang="en-US" dirty="0">
                <a:latin typeface="Arial" pitchFamily="34" charset="0"/>
                <a:cs typeface="Arial" pitchFamily="34" charset="0"/>
              </a:rPr>
              <a:t>Insecticide </a:t>
            </a:r>
            <a:r>
              <a:rPr lang="en-US" dirty="0">
                <a:latin typeface="Arial" pitchFamily="34" charset="0"/>
                <a:ea typeface="ヒラギノ角ゴ ProN W3" charset="-128"/>
                <a:cs typeface="Arial" pitchFamily="34" charset="0"/>
              </a:rPr>
              <a:t>“c</a:t>
            </a:r>
            <a:r>
              <a:rPr lang="en-US" dirty="0">
                <a:latin typeface="Arial" pitchFamily="34" charset="0"/>
                <a:cs typeface="Arial" pitchFamily="34" charset="0"/>
              </a:rPr>
              <a:t>halk”</a:t>
            </a:r>
            <a:r>
              <a:rPr lang="en-US" dirty="0">
                <a:latin typeface="Lucida Grande" charset="0"/>
                <a:cs typeface="Arial" pitchFamily="34" charset="0"/>
              </a:rPr>
              <a:t> </a:t>
            </a:r>
            <a:r>
              <a:rPr lang="en-US" dirty="0">
                <a:latin typeface="Arial" pitchFamily="34" charset="0"/>
                <a:cs typeface="Arial" pitchFamily="34" charset="0"/>
              </a:rPr>
              <a:t>(a.k.a. Miraculous or Chinese Chalk) and </a:t>
            </a:r>
            <a:r>
              <a:rPr lang="en-US" dirty="0" err="1">
                <a:latin typeface="Arial" pitchFamily="34" charset="0"/>
                <a:ea typeface="ヒラギノ角ゴ ProN W3" charset="-128"/>
                <a:cs typeface="Arial" pitchFamily="34" charset="0"/>
              </a:rPr>
              <a:t>T</a:t>
            </a:r>
            <a:r>
              <a:rPr lang="en-US" dirty="0" err="1">
                <a:latin typeface="Arial" pitchFamily="34" charset="0"/>
                <a:cs typeface="Arial" pitchFamily="34" charset="0"/>
              </a:rPr>
              <a:t>res</a:t>
            </a:r>
            <a:r>
              <a:rPr lang="en-US" dirty="0">
                <a:latin typeface="Arial" pitchFamily="34" charset="0"/>
                <a:cs typeface="Arial" pitchFamily="34" charset="0"/>
              </a:rPr>
              <a:t> </a:t>
            </a:r>
            <a:r>
              <a:rPr lang="en-US" dirty="0" err="1">
                <a:latin typeface="Arial" pitchFamily="34" charset="0"/>
                <a:cs typeface="Arial" pitchFamily="34" charset="0"/>
              </a:rPr>
              <a:t>Pasitos</a:t>
            </a:r>
            <a:r>
              <a:rPr lang="en-US" dirty="0">
                <a:latin typeface="Arial" pitchFamily="34" charset="0"/>
                <a:cs typeface="Arial" pitchFamily="34" charset="0"/>
              </a:rPr>
              <a:t> are two common illegal pesticides sold by street vendors or at ethnic markets.</a:t>
            </a:r>
          </a:p>
          <a:p>
            <a:endParaRPr lang="en-US" i="1" dirty="0">
              <a:latin typeface="Arial" pitchFamily="34" charset="0"/>
              <a:cs typeface="Arial" pitchFamily="34" charset="0"/>
            </a:endParaRPr>
          </a:p>
          <a:p>
            <a:r>
              <a:rPr lang="en-US" i="1" dirty="0">
                <a:latin typeface="Arial" pitchFamily="34" charset="0"/>
                <a:cs typeface="Arial" pitchFamily="34" charset="0"/>
              </a:rPr>
              <a:t>Pesticides are illegal when they are not registered by the EPA or the state within which they are used or they are used against the label. Illegal pesticides should not be purchased or used. </a:t>
            </a:r>
          </a:p>
          <a:p>
            <a:endParaRPr lang="en-US" dirty="0">
              <a:latin typeface="Arial" pitchFamily="34" charset="0"/>
              <a:cs typeface="Arial" pitchFamily="34" charset="0"/>
            </a:endParaRPr>
          </a:p>
          <a:p>
            <a:r>
              <a:rPr lang="en-US" i="1" dirty="0">
                <a:latin typeface="Arial" pitchFamily="34" charset="0"/>
                <a:cs typeface="Arial" pitchFamily="34" charset="0"/>
              </a:rPr>
              <a:t>Illegal pesticides may be stronger than ones that are legal for residential use. People may be tempted to purchase and use illegal pesticides because they are fast-acting. These products are illegal and harmful to people and pets. </a:t>
            </a:r>
          </a:p>
          <a:p>
            <a:endParaRPr lang="en-US" b="1" dirty="0">
              <a:latin typeface="Arial" pitchFamily="34" charset="0"/>
              <a:cs typeface="Arial" pitchFamily="34" charset="0"/>
            </a:endParaRPr>
          </a:p>
          <a:p>
            <a:r>
              <a:rPr lang="en-US" dirty="0">
                <a:latin typeface="Arial" pitchFamily="34" charset="0"/>
                <a:cs typeface="Arial" pitchFamily="34" charset="0"/>
              </a:rPr>
              <a:t>In Boston, there has been success with pesticide buy-backs where residents are paid for the pesticides they have in their home.</a:t>
            </a:r>
          </a:p>
        </p:txBody>
      </p:sp>
    </p:spTree>
    <p:extLst>
      <p:ext uri="{BB962C8B-B14F-4D97-AF65-F5344CB8AC3E}">
        <p14:creationId xmlns:p14="http://schemas.microsoft.com/office/powerpoint/2010/main" val="737442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864" eaLnBrk="0" hangingPunct="0">
              <a:defRPr>
                <a:solidFill>
                  <a:schemeClr val="tx1"/>
                </a:solidFill>
                <a:latin typeface="Arial" pitchFamily="34" charset="0"/>
                <a:ea typeface="Osaka"/>
                <a:cs typeface="Osaka"/>
              </a:defRPr>
            </a:lvl1pPr>
            <a:lvl2pPr marL="763512" indent="-293658" defTabSz="947864" eaLnBrk="0" hangingPunct="0">
              <a:defRPr>
                <a:solidFill>
                  <a:schemeClr val="tx1"/>
                </a:solidFill>
                <a:latin typeface="Arial" pitchFamily="34" charset="0"/>
                <a:ea typeface="Osaka"/>
                <a:cs typeface="Osaka"/>
              </a:defRPr>
            </a:lvl2pPr>
            <a:lvl3pPr marL="1174632" indent="-234926" defTabSz="947864" eaLnBrk="0" hangingPunct="0">
              <a:defRPr>
                <a:solidFill>
                  <a:schemeClr val="tx1"/>
                </a:solidFill>
                <a:latin typeface="Arial" pitchFamily="34" charset="0"/>
                <a:ea typeface="Osaka"/>
                <a:cs typeface="Osaka"/>
              </a:defRPr>
            </a:lvl3pPr>
            <a:lvl4pPr marL="1644486" indent="-234926" defTabSz="947864" eaLnBrk="0" hangingPunct="0">
              <a:defRPr>
                <a:solidFill>
                  <a:schemeClr val="tx1"/>
                </a:solidFill>
                <a:latin typeface="Arial" pitchFamily="34" charset="0"/>
                <a:ea typeface="Osaka"/>
                <a:cs typeface="Osaka"/>
              </a:defRPr>
            </a:lvl4pPr>
            <a:lvl5pPr marL="2114339" indent="-234926" defTabSz="947864" eaLnBrk="0" hangingPunct="0">
              <a:defRPr>
                <a:solidFill>
                  <a:schemeClr val="tx1"/>
                </a:solidFill>
                <a:latin typeface="Arial" pitchFamily="34" charset="0"/>
                <a:ea typeface="Osaka"/>
                <a:cs typeface="Osaka"/>
              </a:defRPr>
            </a:lvl5pPr>
            <a:lvl6pPr marL="2584191" indent="-234926" defTabSz="947864" eaLnBrk="0" fontAlgn="base" hangingPunct="0">
              <a:spcBef>
                <a:spcPct val="0"/>
              </a:spcBef>
              <a:spcAft>
                <a:spcPct val="0"/>
              </a:spcAft>
              <a:defRPr>
                <a:solidFill>
                  <a:schemeClr val="tx1"/>
                </a:solidFill>
                <a:latin typeface="Arial" pitchFamily="34" charset="0"/>
                <a:ea typeface="Osaka"/>
                <a:cs typeface="Osaka"/>
              </a:defRPr>
            </a:lvl6pPr>
            <a:lvl7pPr marL="3054044" indent="-234926" defTabSz="947864" eaLnBrk="0" fontAlgn="base" hangingPunct="0">
              <a:spcBef>
                <a:spcPct val="0"/>
              </a:spcBef>
              <a:spcAft>
                <a:spcPct val="0"/>
              </a:spcAft>
              <a:defRPr>
                <a:solidFill>
                  <a:schemeClr val="tx1"/>
                </a:solidFill>
                <a:latin typeface="Arial" pitchFamily="34" charset="0"/>
                <a:ea typeface="Osaka"/>
                <a:cs typeface="Osaka"/>
              </a:defRPr>
            </a:lvl7pPr>
            <a:lvl8pPr marL="3523897" indent="-234926" defTabSz="947864" eaLnBrk="0" fontAlgn="base" hangingPunct="0">
              <a:spcBef>
                <a:spcPct val="0"/>
              </a:spcBef>
              <a:spcAft>
                <a:spcPct val="0"/>
              </a:spcAft>
              <a:defRPr>
                <a:solidFill>
                  <a:schemeClr val="tx1"/>
                </a:solidFill>
                <a:latin typeface="Arial" pitchFamily="34" charset="0"/>
                <a:ea typeface="Osaka"/>
                <a:cs typeface="Osaka"/>
              </a:defRPr>
            </a:lvl8pPr>
            <a:lvl9pPr marL="3993751" indent="-234926" defTabSz="947864"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a:t>dhgouge@ag.arizona.edu</a:t>
            </a:r>
          </a:p>
        </p:txBody>
      </p:sp>
      <p:sp>
        <p:nvSpPr>
          <p:cNvPr id="993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864" eaLnBrk="0" hangingPunct="0">
              <a:defRPr>
                <a:solidFill>
                  <a:schemeClr val="tx1"/>
                </a:solidFill>
                <a:latin typeface="Arial" pitchFamily="34" charset="0"/>
                <a:ea typeface="Osaka"/>
                <a:cs typeface="Osaka"/>
              </a:defRPr>
            </a:lvl1pPr>
            <a:lvl2pPr marL="763512" indent="-293658" defTabSz="947864" eaLnBrk="0" hangingPunct="0">
              <a:defRPr>
                <a:solidFill>
                  <a:schemeClr val="tx1"/>
                </a:solidFill>
                <a:latin typeface="Arial" pitchFamily="34" charset="0"/>
                <a:ea typeface="Osaka"/>
                <a:cs typeface="Osaka"/>
              </a:defRPr>
            </a:lvl2pPr>
            <a:lvl3pPr marL="1174632" indent="-234926" defTabSz="947864" eaLnBrk="0" hangingPunct="0">
              <a:defRPr>
                <a:solidFill>
                  <a:schemeClr val="tx1"/>
                </a:solidFill>
                <a:latin typeface="Arial" pitchFamily="34" charset="0"/>
                <a:ea typeface="Osaka"/>
                <a:cs typeface="Osaka"/>
              </a:defRPr>
            </a:lvl3pPr>
            <a:lvl4pPr marL="1644486" indent="-234926" defTabSz="947864" eaLnBrk="0" hangingPunct="0">
              <a:defRPr>
                <a:solidFill>
                  <a:schemeClr val="tx1"/>
                </a:solidFill>
                <a:latin typeface="Arial" pitchFamily="34" charset="0"/>
                <a:ea typeface="Osaka"/>
                <a:cs typeface="Osaka"/>
              </a:defRPr>
            </a:lvl4pPr>
            <a:lvl5pPr marL="2114339" indent="-234926" defTabSz="947864" eaLnBrk="0" hangingPunct="0">
              <a:defRPr>
                <a:solidFill>
                  <a:schemeClr val="tx1"/>
                </a:solidFill>
                <a:latin typeface="Arial" pitchFamily="34" charset="0"/>
                <a:ea typeface="Osaka"/>
                <a:cs typeface="Osaka"/>
              </a:defRPr>
            </a:lvl5pPr>
            <a:lvl6pPr marL="2584191" indent="-234926" defTabSz="947864" eaLnBrk="0" fontAlgn="base" hangingPunct="0">
              <a:spcBef>
                <a:spcPct val="0"/>
              </a:spcBef>
              <a:spcAft>
                <a:spcPct val="0"/>
              </a:spcAft>
              <a:defRPr>
                <a:solidFill>
                  <a:schemeClr val="tx1"/>
                </a:solidFill>
                <a:latin typeface="Arial" pitchFamily="34" charset="0"/>
                <a:ea typeface="Osaka"/>
                <a:cs typeface="Osaka"/>
              </a:defRPr>
            </a:lvl6pPr>
            <a:lvl7pPr marL="3054044" indent="-234926" defTabSz="947864" eaLnBrk="0" fontAlgn="base" hangingPunct="0">
              <a:spcBef>
                <a:spcPct val="0"/>
              </a:spcBef>
              <a:spcAft>
                <a:spcPct val="0"/>
              </a:spcAft>
              <a:defRPr>
                <a:solidFill>
                  <a:schemeClr val="tx1"/>
                </a:solidFill>
                <a:latin typeface="Arial" pitchFamily="34" charset="0"/>
                <a:ea typeface="Osaka"/>
                <a:cs typeface="Osaka"/>
              </a:defRPr>
            </a:lvl7pPr>
            <a:lvl8pPr marL="3523897" indent="-234926" defTabSz="947864" eaLnBrk="0" fontAlgn="base" hangingPunct="0">
              <a:spcBef>
                <a:spcPct val="0"/>
              </a:spcBef>
              <a:spcAft>
                <a:spcPct val="0"/>
              </a:spcAft>
              <a:defRPr>
                <a:solidFill>
                  <a:schemeClr val="tx1"/>
                </a:solidFill>
                <a:latin typeface="Arial" pitchFamily="34" charset="0"/>
                <a:ea typeface="Osaka"/>
                <a:cs typeface="Osaka"/>
              </a:defRPr>
            </a:lvl8pPr>
            <a:lvl9pPr marL="3993751" indent="-234926" defTabSz="947864"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r>
              <a:rPr lang="en-US"/>
              <a:t>School nurses</a:t>
            </a:r>
          </a:p>
        </p:txBody>
      </p:sp>
      <p:sp>
        <p:nvSpPr>
          <p:cNvPr id="9933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864" eaLnBrk="0" hangingPunct="0">
              <a:defRPr>
                <a:solidFill>
                  <a:schemeClr val="tx1"/>
                </a:solidFill>
                <a:latin typeface="Arial" pitchFamily="34" charset="0"/>
                <a:ea typeface="Osaka"/>
                <a:cs typeface="Osaka"/>
              </a:defRPr>
            </a:lvl1pPr>
            <a:lvl2pPr marL="763512" indent="-293658" defTabSz="947864" eaLnBrk="0" hangingPunct="0">
              <a:defRPr>
                <a:solidFill>
                  <a:schemeClr val="tx1"/>
                </a:solidFill>
                <a:latin typeface="Arial" pitchFamily="34" charset="0"/>
                <a:ea typeface="Osaka"/>
                <a:cs typeface="Osaka"/>
              </a:defRPr>
            </a:lvl2pPr>
            <a:lvl3pPr marL="1174632" indent="-234926" defTabSz="947864" eaLnBrk="0" hangingPunct="0">
              <a:defRPr>
                <a:solidFill>
                  <a:schemeClr val="tx1"/>
                </a:solidFill>
                <a:latin typeface="Arial" pitchFamily="34" charset="0"/>
                <a:ea typeface="Osaka"/>
                <a:cs typeface="Osaka"/>
              </a:defRPr>
            </a:lvl3pPr>
            <a:lvl4pPr marL="1644486" indent="-234926" defTabSz="947864" eaLnBrk="0" hangingPunct="0">
              <a:defRPr>
                <a:solidFill>
                  <a:schemeClr val="tx1"/>
                </a:solidFill>
                <a:latin typeface="Arial" pitchFamily="34" charset="0"/>
                <a:ea typeface="Osaka"/>
                <a:cs typeface="Osaka"/>
              </a:defRPr>
            </a:lvl4pPr>
            <a:lvl5pPr marL="2114339" indent="-234926" defTabSz="947864" eaLnBrk="0" hangingPunct="0">
              <a:defRPr>
                <a:solidFill>
                  <a:schemeClr val="tx1"/>
                </a:solidFill>
                <a:latin typeface="Arial" pitchFamily="34" charset="0"/>
                <a:ea typeface="Osaka"/>
                <a:cs typeface="Osaka"/>
              </a:defRPr>
            </a:lvl5pPr>
            <a:lvl6pPr marL="2584191" indent="-234926" defTabSz="947864" eaLnBrk="0" fontAlgn="base" hangingPunct="0">
              <a:spcBef>
                <a:spcPct val="0"/>
              </a:spcBef>
              <a:spcAft>
                <a:spcPct val="0"/>
              </a:spcAft>
              <a:defRPr>
                <a:solidFill>
                  <a:schemeClr val="tx1"/>
                </a:solidFill>
                <a:latin typeface="Arial" pitchFamily="34" charset="0"/>
                <a:ea typeface="Osaka"/>
                <a:cs typeface="Osaka"/>
              </a:defRPr>
            </a:lvl6pPr>
            <a:lvl7pPr marL="3054044" indent="-234926" defTabSz="947864" eaLnBrk="0" fontAlgn="base" hangingPunct="0">
              <a:spcBef>
                <a:spcPct val="0"/>
              </a:spcBef>
              <a:spcAft>
                <a:spcPct val="0"/>
              </a:spcAft>
              <a:defRPr>
                <a:solidFill>
                  <a:schemeClr val="tx1"/>
                </a:solidFill>
                <a:latin typeface="Arial" pitchFamily="34" charset="0"/>
                <a:ea typeface="Osaka"/>
                <a:cs typeface="Osaka"/>
              </a:defRPr>
            </a:lvl7pPr>
            <a:lvl8pPr marL="3523897" indent="-234926" defTabSz="947864" eaLnBrk="0" fontAlgn="base" hangingPunct="0">
              <a:spcBef>
                <a:spcPct val="0"/>
              </a:spcBef>
              <a:spcAft>
                <a:spcPct val="0"/>
              </a:spcAft>
              <a:defRPr>
                <a:solidFill>
                  <a:schemeClr val="tx1"/>
                </a:solidFill>
                <a:latin typeface="Arial" pitchFamily="34" charset="0"/>
                <a:ea typeface="Osaka"/>
                <a:cs typeface="Osaka"/>
              </a:defRPr>
            </a:lvl8pPr>
            <a:lvl9pPr marL="3993751" indent="-234926" defTabSz="947864" eaLnBrk="0" fontAlgn="base" hangingPunct="0">
              <a:spcBef>
                <a:spcPct val="0"/>
              </a:spcBef>
              <a:spcAft>
                <a:spcPct val="0"/>
              </a:spcAft>
              <a:defRPr>
                <a:solidFill>
                  <a:schemeClr val="tx1"/>
                </a:solidFill>
                <a:latin typeface="Arial" pitchFamily="34" charset="0"/>
                <a:ea typeface="Osaka"/>
                <a:cs typeface="Osaka"/>
              </a:defRPr>
            </a:lvl9pPr>
          </a:lstStyle>
          <a:p>
            <a:pPr eaLnBrk="1" hangingPunct="1"/>
            <a:fld id="{7A5D4242-450D-4674-97E3-B576E911A656}" type="slidenum">
              <a:rPr lang="en-US" smtClean="0"/>
              <a:pPr eaLnBrk="1" hangingPunct="1"/>
              <a:t>80</a:t>
            </a:fld>
            <a:endParaRPr lang="en-US"/>
          </a:p>
        </p:txBody>
      </p:sp>
      <p:sp>
        <p:nvSpPr>
          <p:cNvPr id="99333" name="Rectangle 7"/>
          <p:cNvSpPr txBox="1">
            <a:spLocks noGrp="1" noChangeArrowheads="1"/>
          </p:cNvSpPr>
          <p:nvPr/>
        </p:nvSpPr>
        <p:spPr bwMode="auto">
          <a:xfrm>
            <a:off x="4145504" y="9120978"/>
            <a:ext cx="3168026" cy="4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43" tIns="47522" rIns="95043" bIns="47522" anchor="b"/>
          <a:lstStyle>
            <a:lvl1pPr defTabSz="922338" eaLnBrk="0" hangingPunct="0">
              <a:defRPr>
                <a:solidFill>
                  <a:schemeClr val="tx1"/>
                </a:solidFill>
                <a:latin typeface="Arial" pitchFamily="34" charset="0"/>
                <a:ea typeface="Osaka"/>
                <a:cs typeface="Osaka"/>
              </a:defRPr>
            </a:lvl1pPr>
            <a:lvl2pPr marL="742950" indent="-285750" defTabSz="922338" eaLnBrk="0" hangingPunct="0">
              <a:defRPr>
                <a:solidFill>
                  <a:schemeClr val="tx1"/>
                </a:solidFill>
                <a:latin typeface="Arial" pitchFamily="34" charset="0"/>
                <a:ea typeface="Osaka"/>
                <a:cs typeface="Osaka"/>
              </a:defRPr>
            </a:lvl2pPr>
            <a:lvl3pPr marL="1143000" indent="-228600" defTabSz="922338" eaLnBrk="0" hangingPunct="0">
              <a:defRPr>
                <a:solidFill>
                  <a:schemeClr val="tx1"/>
                </a:solidFill>
                <a:latin typeface="Arial" pitchFamily="34" charset="0"/>
                <a:ea typeface="Osaka"/>
                <a:cs typeface="Osaka"/>
              </a:defRPr>
            </a:lvl3pPr>
            <a:lvl4pPr marL="1600200" indent="-228600" defTabSz="922338" eaLnBrk="0" hangingPunct="0">
              <a:defRPr>
                <a:solidFill>
                  <a:schemeClr val="tx1"/>
                </a:solidFill>
                <a:latin typeface="Arial" pitchFamily="34" charset="0"/>
                <a:ea typeface="Osaka"/>
                <a:cs typeface="Osaka"/>
              </a:defRPr>
            </a:lvl4pPr>
            <a:lvl5pPr marL="2057400" indent="-228600" defTabSz="922338" eaLnBrk="0" hangingPunct="0">
              <a:defRPr>
                <a:solidFill>
                  <a:schemeClr val="tx1"/>
                </a:solidFill>
                <a:latin typeface="Arial" pitchFamily="34" charset="0"/>
                <a:ea typeface="Osaka"/>
                <a:cs typeface="Osaka"/>
              </a:defRPr>
            </a:lvl5pPr>
            <a:lvl6pPr marL="2514600" indent="-228600" defTabSz="922338" eaLnBrk="0" fontAlgn="base" hangingPunct="0">
              <a:spcBef>
                <a:spcPct val="0"/>
              </a:spcBef>
              <a:spcAft>
                <a:spcPct val="0"/>
              </a:spcAft>
              <a:defRPr>
                <a:solidFill>
                  <a:schemeClr val="tx1"/>
                </a:solidFill>
                <a:latin typeface="Arial" pitchFamily="34" charset="0"/>
                <a:ea typeface="Osaka"/>
                <a:cs typeface="Osaka"/>
              </a:defRPr>
            </a:lvl6pPr>
            <a:lvl7pPr marL="2971800" indent="-228600" defTabSz="922338" eaLnBrk="0" fontAlgn="base" hangingPunct="0">
              <a:spcBef>
                <a:spcPct val="0"/>
              </a:spcBef>
              <a:spcAft>
                <a:spcPct val="0"/>
              </a:spcAft>
              <a:defRPr>
                <a:solidFill>
                  <a:schemeClr val="tx1"/>
                </a:solidFill>
                <a:latin typeface="Arial" pitchFamily="34" charset="0"/>
                <a:ea typeface="Osaka"/>
                <a:cs typeface="Osaka"/>
              </a:defRPr>
            </a:lvl7pPr>
            <a:lvl8pPr marL="3429000" indent="-228600" defTabSz="922338" eaLnBrk="0" fontAlgn="base" hangingPunct="0">
              <a:spcBef>
                <a:spcPct val="0"/>
              </a:spcBef>
              <a:spcAft>
                <a:spcPct val="0"/>
              </a:spcAft>
              <a:defRPr>
                <a:solidFill>
                  <a:schemeClr val="tx1"/>
                </a:solidFill>
                <a:latin typeface="Arial" pitchFamily="34" charset="0"/>
                <a:ea typeface="Osaka"/>
                <a:cs typeface="Osaka"/>
              </a:defRPr>
            </a:lvl8pPr>
            <a:lvl9pPr marL="3886200" indent="-228600" defTabSz="922338" eaLnBrk="0" fontAlgn="base" hangingPunct="0">
              <a:spcBef>
                <a:spcPct val="0"/>
              </a:spcBef>
              <a:spcAft>
                <a:spcPct val="0"/>
              </a:spcAft>
              <a:defRPr>
                <a:solidFill>
                  <a:schemeClr val="tx1"/>
                </a:solidFill>
                <a:latin typeface="Arial" pitchFamily="34" charset="0"/>
                <a:ea typeface="Osaka"/>
                <a:cs typeface="Osaka"/>
              </a:defRPr>
            </a:lvl9pPr>
          </a:lstStyle>
          <a:p>
            <a:pPr algn="r" eaLnBrk="1" hangingPunct="1"/>
            <a:fld id="{C445D2E8-76A4-4DA7-B8D1-EE14B213B092}" type="slidenum">
              <a:rPr lang="en-US" sz="1100"/>
              <a:pPr algn="r" eaLnBrk="1" hangingPunct="1"/>
              <a:t>80</a:t>
            </a:fld>
            <a:endParaRPr lang="en-US" sz="1100"/>
          </a:p>
        </p:txBody>
      </p:sp>
      <p:sp>
        <p:nvSpPr>
          <p:cNvPr id="99334" name="Rectangle 2"/>
          <p:cNvSpPr>
            <a:spLocks noGrp="1" noRot="1" noChangeAspect="1" noChangeArrowheads="1" noTextEdit="1"/>
          </p:cNvSpPr>
          <p:nvPr>
            <p:ph type="sldImg"/>
          </p:nvPr>
        </p:nvSpPr>
        <p:spPr>
          <a:ln/>
        </p:spPr>
      </p:sp>
      <p:sp>
        <p:nvSpPr>
          <p:cNvPr id="993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pitchFamily="34" charset="0"/>
              </a:rPr>
              <a:t>Refer back to previous discussion.</a:t>
            </a:r>
          </a:p>
        </p:txBody>
      </p:sp>
    </p:spTree>
    <p:extLst>
      <p:ext uri="{BB962C8B-B14F-4D97-AF65-F5344CB8AC3E}">
        <p14:creationId xmlns:p14="http://schemas.microsoft.com/office/powerpoint/2010/main" val="2094863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85</a:t>
            </a:fld>
            <a:endParaRPr lang="en-US"/>
          </a:p>
        </p:txBody>
      </p:sp>
    </p:spTree>
    <p:extLst>
      <p:ext uri="{BB962C8B-B14F-4D97-AF65-F5344CB8AC3E}">
        <p14:creationId xmlns:p14="http://schemas.microsoft.com/office/powerpoint/2010/main" val="2041441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51B4A4-3D55-44CF-AEDE-C9BDFB03936B}" type="slidenum">
              <a:rPr lang="en-US" smtClean="0"/>
              <a:t>86</a:t>
            </a:fld>
            <a:endParaRPr lang="en-US"/>
          </a:p>
        </p:txBody>
      </p:sp>
    </p:spTree>
    <p:extLst>
      <p:ext uri="{BB962C8B-B14F-4D97-AF65-F5344CB8AC3E}">
        <p14:creationId xmlns:p14="http://schemas.microsoft.com/office/powerpoint/2010/main" val="2619749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solidFill>
                  <a:prstClr val="black"/>
                </a:solidFill>
              </a:rPr>
              <a:t>dhgouge@ag.arizona.edu</a:t>
            </a:r>
          </a:p>
        </p:txBody>
      </p:sp>
      <p:sp>
        <p:nvSpPr>
          <p:cNvPr id="5" name="Footer Placeholder 4"/>
          <p:cNvSpPr>
            <a:spLocks noGrp="1"/>
          </p:cNvSpPr>
          <p:nvPr>
            <p:ph type="ftr" sz="quarter" idx="11"/>
          </p:nvPr>
        </p:nvSpPr>
        <p:spPr/>
        <p:txBody>
          <a:bodyPr/>
          <a:lstStyle/>
          <a:p>
            <a:pPr>
              <a:defRPr/>
            </a:pPr>
            <a:r>
              <a:rPr lang="en-US">
                <a:solidFill>
                  <a:prstClr val="black"/>
                </a:solidFill>
              </a:rPr>
              <a:t>School nurses</a:t>
            </a: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88</a:t>
            </a:fld>
            <a:endParaRPr lang="en-US" dirty="0">
              <a:solidFill>
                <a:prstClr val="black"/>
              </a:solidFill>
            </a:endParaRPr>
          </a:p>
        </p:txBody>
      </p:sp>
    </p:spTree>
    <p:extLst>
      <p:ext uri="{BB962C8B-B14F-4D97-AF65-F5344CB8AC3E}">
        <p14:creationId xmlns:p14="http://schemas.microsoft.com/office/powerpoint/2010/main" val="83254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a:latin typeface="Times New Roman"/>
                <a:ea typeface="Calibri"/>
              </a:rPr>
              <a:t>Bed bugs are blood-feeding insects in the order Hemiptera (also called true bugs) they go through incomplete metamorphosis (gradual) and the life stages are best described as?</a:t>
            </a:r>
          </a:p>
          <a:p>
            <a:pPr marL="785080" lvl="1" indent="-301955">
              <a:buFont typeface="+mj-lt"/>
              <a:buAutoNum type="alphaLcPeriod"/>
            </a:pPr>
            <a:r>
              <a:rPr lang="en-US" dirty="0">
                <a:solidFill>
                  <a:srgbClr val="000000"/>
                </a:solidFill>
                <a:latin typeface="Times New Roman"/>
                <a:ea typeface="Calibri"/>
              </a:rPr>
              <a:t>Baby bed bug, young immature bed bug, adult bed bug</a:t>
            </a:r>
            <a:endParaRPr lang="en-US" dirty="0">
              <a:latin typeface="Times New Roman"/>
              <a:ea typeface="Calibri"/>
            </a:endParaRPr>
          </a:p>
          <a:p>
            <a:pPr marL="785080" lvl="1" indent="-301955">
              <a:buFont typeface="+mj-lt"/>
              <a:buAutoNum type="alphaLcPeriod"/>
            </a:pPr>
            <a:r>
              <a:rPr lang="en-US" dirty="0">
                <a:highlight>
                  <a:srgbClr val="00FFFF"/>
                </a:highlight>
                <a:latin typeface="Times New Roman"/>
                <a:ea typeface="Calibri"/>
              </a:rPr>
              <a:t>Egg, five immature nymph stages, and a final sexually mature adult stage </a:t>
            </a:r>
            <a:endParaRPr lang="en-US" dirty="0">
              <a:latin typeface="Times New Roman"/>
              <a:ea typeface="Calibri"/>
            </a:endParaRPr>
          </a:p>
          <a:p>
            <a:pPr marL="785080" lvl="1" indent="-301955">
              <a:buFont typeface="+mj-lt"/>
              <a:buAutoNum type="alphaLcPeriod"/>
            </a:pPr>
            <a:r>
              <a:rPr lang="en-US" dirty="0">
                <a:latin typeface="Times New Roman"/>
                <a:ea typeface="Calibri"/>
              </a:rPr>
              <a:t>Larva, adult</a:t>
            </a:r>
          </a:p>
          <a:p>
            <a:pPr marL="785080" lvl="1" indent="-301955">
              <a:buFont typeface="+mj-lt"/>
              <a:buAutoNum type="alphaLcPeriod"/>
            </a:pPr>
            <a:r>
              <a:rPr lang="en-US" dirty="0">
                <a:latin typeface="Times New Roman"/>
                <a:ea typeface="Calibri"/>
              </a:rPr>
              <a:t>Egg, larva, pupa, adult</a:t>
            </a:r>
          </a:p>
        </p:txBody>
      </p:sp>
      <p:sp>
        <p:nvSpPr>
          <p:cNvPr id="4" name="Header Placeholder 3"/>
          <p:cNvSpPr>
            <a:spLocks noGrp="1"/>
          </p:cNvSpPr>
          <p:nvPr>
            <p:ph type="hdr" sz="quarter" idx="10"/>
          </p:nvPr>
        </p:nvSpPr>
        <p:spPr/>
        <p:txBody>
          <a:bodyPr/>
          <a:lstStyle/>
          <a:p>
            <a:pPr>
              <a:defRPr/>
            </a:pPr>
            <a:r>
              <a:rPr lang="en-US">
                <a:solidFill>
                  <a:prstClr val="black"/>
                </a:solidFill>
              </a:rPr>
              <a:t>dhgouge@ag.arizona.edu</a:t>
            </a:r>
          </a:p>
        </p:txBody>
      </p:sp>
      <p:sp>
        <p:nvSpPr>
          <p:cNvPr id="5" name="Footer Placeholder 4"/>
          <p:cNvSpPr>
            <a:spLocks noGrp="1"/>
          </p:cNvSpPr>
          <p:nvPr>
            <p:ph type="ftr" sz="quarter" idx="11"/>
          </p:nvPr>
        </p:nvSpPr>
        <p:spPr/>
        <p:txBody>
          <a:bodyPr/>
          <a:lstStyle/>
          <a:p>
            <a:pPr>
              <a:defRPr/>
            </a:pPr>
            <a:r>
              <a:rPr lang="en-US">
                <a:solidFill>
                  <a:prstClr val="black"/>
                </a:solidFill>
              </a:rPr>
              <a:t>School nurses</a:t>
            </a: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65777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89</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77686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51B4A4-3D55-44CF-AEDE-C9BDFB03936B}" type="slidenum">
              <a:rPr lang="en-US" smtClean="0"/>
              <a:t>10</a:t>
            </a:fld>
            <a:endParaRPr lang="en-US"/>
          </a:p>
        </p:txBody>
      </p:sp>
    </p:spTree>
    <p:extLst>
      <p:ext uri="{BB962C8B-B14F-4D97-AF65-F5344CB8AC3E}">
        <p14:creationId xmlns:p14="http://schemas.microsoft.com/office/powerpoint/2010/main" val="189077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85153" indent="-301983" eaLnBrk="0" hangingPunct="0">
              <a:spcBef>
                <a:spcPct val="30000"/>
              </a:spcBef>
              <a:defRPr sz="1200">
                <a:solidFill>
                  <a:schemeClr val="tx1"/>
                </a:solidFill>
                <a:latin typeface="Arial" charset="0"/>
              </a:defRPr>
            </a:lvl2pPr>
            <a:lvl3pPr marL="1207927" indent="-241586" eaLnBrk="0" hangingPunct="0">
              <a:spcBef>
                <a:spcPct val="30000"/>
              </a:spcBef>
              <a:defRPr sz="1200">
                <a:solidFill>
                  <a:schemeClr val="tx1"/>
                </a:solidFill>
                <a:latin typeface="Arial" charset="0"/>
              </a:defRPr>
            </a:lvl3pPr>
            <a:lvl4pPr marL="1691098" indent="-241586" eaLnBrk="0" hangingPunct="0">
              <a:spcBef>
                <a:spcPct val="30000"/>
              </a:spcBef>
              <a:defRPr sz="1200">
                <a:solidFill>
                  <a:schemeClr val="tx1"/>
                </a:solidFill>
                <a:latin typeface="Arial" charset="0"/>
              </a:defRPr>
            </a:lvl4pPr>
            <a:lvl5pPr marL="2174269" indent="-241586" eaLnBrk="0" hangingPunct="0">
              <a:spcBef>
                <a:spcPct val="30000"/>
              </a:spcBef>
              <a:defRPr sz="1200">
                <a:solidFill>
                  <a:schemeClr val="tx1"/>
                </a:solidFill>
                <a:latin typeface="Arial" charset="0"/>
              </a:defRPr>
            </a:lvl5pPr>
            <a:lvl6pPr marL="2657442" indent="-241586" eaLnBrk="0" fontAlgn="base" hangingPunct="0">
              <a:spcBef>
                <a:spcPct val="30000"/>
              </a:spcBef>
              <a:spcAft>
                <a:spcPct val="0"/>
              </a:spcAft>
              <a:defRPr sz="1200">
                <a:solidFill>
                  <a:schemeClr val="tx1"/>
                </a:solidFill>
                <a:latin typeface="Arial" charset="0"/>
              </a:defRPr>
            </a:lvl6pPr>
            <a:lvl7pPr marL="3140612" indent="-241586" eaLnBrk="0" fontAlgn="base" hangingPunct="0">
              <a:spcBef>
                <a:spcPct val="30000"/>
              </a:spcBef>
              <a:spcAft>
                <a:spcPct val="0"/>
              </a:spcAft>
              <a:defRPr sz="1200">
                <a:solidFill>
                  <a:schemeClr val="tx1"/>
                </a:solidFill>
                <a:latin typeface="Arial" charset="0"/>
              </a:defRPr>
            </a:lvl7pPr>
            <a:lvl8pPr marL="3623783" indent="-241586" eaLnBrk="0" fontAlgn="base" hangingPunct="0">
              <a:spcBef>
                <a:spcPct val="30000"/>
              </a:spcBef>
              <a:spcAft>
                <a:spcPct val="0"/>
              </a:spcAft>
              <a:defRPr sz="1200">
                <a:solidFill>
                  <a:schemeClr val="tx1"/>
                </a:solidFill>
                <a:latin typeface="Arial" charset="0"/>
              </a:defRPr>
            </a:lvl8pPr>
            <a:lvl9pPr marL="4106954" indent="-24158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B0F10F-6157-4DED-AFC5-ACDA625C85B5}" type="slidenum">
              <a:rPr lang="en-US" altLang="en-US" smtClean="0"/>
              <a:pPr eaLnBrk="1" hangingPunct="1">
                <a:spcBef>
                  <a:spcPct val="0"/>
                </a:spcBef>
              </a:pPr>
              <a:t>14</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26511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dirty="0"/>
              <a:t>Television and other remote controls, in the battery compartment</a:t>
            </a:r>
          </a:p>
          <a:p>
            <a:r>
              <a:rPr lang="en-US" dirty="0"/>
              <a:t> Telephones, cell and cordless phones</a:t>
            </a:r>
          </a:p>
          <a:p>
            <a:r>
              <a:rPr lang="en-US" dirty="0"/>
              <a:t>Lamps and alarm clock</a:t>
            </a:r>
          </a:p>
          <a:p>
            <a:r>
              <a:rPr lang="en-US" dirty="0"/>
              <a:t> Computers and other electronics</a:t>
            </a:r>
          </a:p>
          <a:p>
            <a:r>
              <a:rPr lang="en-US" dirty="0"/>
              <a:t>Cardboard boxes in closets and under the bed</a:t>
            </a:r>
          </a:p>
          <a:p>
            <a:r>
              <a:rPr lang="en-US" dirty="0"/>
              <a:t> Children’s toys and stuffed animals</a:t>
            </a:r>
          </a:p>
          <a:p>
            <a:r>
              <a:rPr lang="en-US" dirty="0"/>
              <a:t>Jewelry boxes</a:t>
            </a:r>
          </a:p>
          <a:p>
            <a:r>
              <a:rPr lang="en-US" dirty="0"/>
              <a:t>Brick walls and “popcorn” or other textured ceilings</a:t>
            </a:r>
          </a:p>
          <a:p>
            <a:r>
              <a:rPr lang="en-US" dirty="0"/>
              <a:t>Books, magazines, newspapers and files</a:t>
            </a:r>
          </a:p>
          <a:p>
            <a:r>
              <a:rPr lang="en-US" dirty="0"/>
              <a:t>Inside hollow doors</a:t>
            </a:r>
          </a:p>
          <a:p>
            <a:r>
              <a:rPr lang="en-US" dirty="0"/>
              <a:t>Ceiling light fixtures, smoke detectors</a:t>
            </a:r>
          </a:p>
          <a:p>
            <a:r>
              <a:rPr lang="en-US" dirty="0"/>
              <a:t>Heating units, air conditioners and ducts</a:t>
            </a:r>
          </a:p>
          <a:p>
            <a:r>
              <a:rPr lang="en-US" dirty="0"/>
              <a:t> Wheelchairs</a:t>
            </a:r>
          </a:p>
          <a:p>
            <a:r>
              <a:rPr lang="en-US" dirty="0"/>
              <a:t>Toilet seats</a:t>
            </a:r>
          </a:p>
          <a:p>
            <a:endParaRPr lang="en-US" dirty="0">
              <a:latin typeface="Arial" pitchFamily="34" charset="0"/>
            </a:endParaRPr>
          </a:p>
        </p:txBody>
      </p:sp>
      <p:sp>
        <p:nvSpPr>
          <p:cNvPr id="71684" name="Slide Number Placeholder 3"/>
          <p:cNvSpPr>
            <a:spLocks noGrp="1"/>
          </p:cNvSpPr>
          <p:nvPr>
            <p:ph type="sldNum" sz="quarter" idx="5"/>
          </p:nvPr>
        </p:nvSpPr>
        <p:spPr>
          <a:noFill/>
        </p:spPr>
        <p:txBody>
          <a:bodyPr/>
          <a:lstStyle/>
          <a:p>
            <a:fld id="{8D90FF3B-D4C7-4FBB-981C-BF37C6446813}" type="slidenum">
              <a:rPr lang="en-US" smtClean="0">
                <a:latin typeface="Arial" pitchFamily="34" charset="0"/>
              </a:rPr>
              <a:pPr/>
              <a:t>18</a:t>
            </a:fld>
            <a:endParaRPr lang="en-US">
              <a:latin typeface="Arial" pitchFamily="34" charset="0"/>
            </a:endParaRPr>
          </a:p>
        </p:txBody>
      </p:sp>
      <p:sp>
        <p:nvSpPr>
          <p:cNvPr id="2" name="Footer Placeholder 1"/>
          <p:cNvSpPr>
            <a:spLocks noGrp="1"/>
          </p:cNvSpPr>
          <p:nvPr>
            <p:ph type="ftr" sz="quarter" idx="10"/>
          </p:nvPr>
        </p:nvSpPr>
        <p:spPr/>
        <p:txBody>
          <a:bodyPr/>
          <a:lstStyle/>
          <a:p>
            <a:pPr>
              <a:defRPr/>
            </a:pPr>
            <a:r>
              <a:rPr lang="en-US"/>
              <a:t>School nurses</a:t>
            </a:r>
          </a:p>
        </p:txBody>
      </p:sp>
      <p:sp>
        <p:nvSpPr>
          <p:cNvPr id="3" name="Header Placeholder 2"/>
          <p:cNvSpPr>
            <a:spLocks noGrp="1"/>
          </p:cNvSpPr>
          <p:nvPr>
            <p:ph type="hdr" sz="quarter" idx="11"/>
          </p:nvPr>
        </p:nvSpPr>
        <p:spPr/>
        <p:txBody>
          <a:bodyPr/>
          <a:lstStyle/>
          <a:p>
            <a:pPr>
              <a:defRPr/>
            </a:pPr>
            <a:r>
              <a:rPr lang="en-US"/>
              <a:t>dhgouge@ag.arizona.edu</a:t>
            </a:r>
          </a:p>
        </p:txBody>
      </p:sp>
    </p:spTree>
    <p:extLst>
      <p:ext uri="{BB962C8B-B14F-4D97-AF65-F5344CB8AC3E}">
        <p14:creationId xmlns:p14="http://schemas.microsoft.com/office/powerpoint/2010/main" val="742285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102143" tIns="51072" rIns="102143" bIns="51072" numCol="1" anchor="t" anchorCtr="0" compatLnSpc="1">
            <a:prstTxWarp prst="textNoShape">
              <a:avLst/>
            </a:prstTxWarp>
          </a:bodyPr>
          <a:lstStyle/>
          <a:p>
            <a:pPr eaLnBrk="1" hangingPunct="1">
              <a:spcBef>
                <a:spcPct val="0"/>
              </a:spcBef>
            </a:pPr>
            <a:endParaRPr lang="en-US"/>
          </a:p>
        </p:txBody>
      </p:sp>
      <p:sp>
        <p:nvSpPr>
          <p:cNvPr id="74756" name="Slide Number Placeholder 3"/>
          <p:cNvSpPr>
            <a:spLocks noGrp="1"/>
          </p:cNvSpPr>
          <p:nvPr>
            <p:ph type="sldNum" sz="quarter" idx="5"/>
          </p:nvPr>
        </p:nvSpPr>
        <p:spPr bwMode="auto">
          <a:noFill/>
          <a:ln>
            <a:miter lim="800000"/>
            <a:headEnd/>
            <a:tailEnd/>
          </a:ln>
        </p:spPr>
        <p:txBody>
          <a:bodyPr wrap="square" lIns="102143" tIns="51072" rIns="102143" bIns="51072" numCol="1" anchorCtr="0" compatLnSpc="1">
            <a:prstTxWarp prst="textNoShape">
              <a:avLst/>
            </a:prstTxWarp>
          </a:bodyPr>
          <a:lstStyle/>
          <a:p>
            <a:fld id="{79AE6FE7-9DE5-45A3-A46C-DF5CB6418ACB}" type="slidenum">
              <a:rPr lang="en-US" smtClean="0">
                <a:solidFill>
                  <a:srgbClr val="000000"/>
                </a:solidFill>
              </a:rPr>
              <a:pPr/>
              <a:t>19</a:t>
            </a:fld>
            <a:endParaRPr lang="en-US">
              <a:solidFill>
                <a:srgbClr val="000000"/>
              </a:solidFill>
            </a:endParaRPr>
          </a:p>
        </p:txBody>
      </p:sp>
      <p:sp>
        <p:nvSpPr>
          <p:cNvPr id="2" name="Footer Placeholder 1"/>
          <p:cNvSpPr>
            <a:spLocks noGrp="1"/>
          </p:cNvSpPr>
          <p:nvPr>
            <p:ph type="ftr" sz="quarter" idx="10"/>
          </p:nvPr>
        </p:nvSpPr>
        <p:spPr/>
        <p:txBody>
          <a:bodyPr/>
          <a:lstStyle/>
          <a:p>
            <a:pPr>
              <a:defRPr/>
            </a:pPr>
            <a:r>
              <a:rPr lang="en-US">
                <a:solidFill>
                  <a:prstClr val="black"/>
                </a:solidFill>
              </a:rPr>
              <a:t>School nurses</a:t>
            </a:r>
          </a:p>
        </p:txBody>
      </p:sp>
      <p:sp>
        <p:nvSpPr>
          <p:cNvPr id="3" name="Header Placeholder 2"/>
          <p:cNvSpPr>
            <a:spLocks noGrp="1"/>
          </p:cNvSpPr>
          <p:nvPr>
            <p:ph type="hdr" sz="quarter" idx="11"/>
          </p:nvPr>
        </p:nvSpPr>
        <p:spPr/>
        <p:txBody>
          <a:bodyPr/>
          <a:lstStyle/>
          <a:p>
            <a:pPr>
              <a:defRPr/>
            </a:pPr>
            <a:r>
              <a:rPr lang="en-US">
                <a:solidFill>
                  <a:prstClr val="black"/>
                </a:solidFill>
              </a:rPr>
              <a:t>dhgouge@ag.arizona.edu</a:t>
            </a:r>
          </a:p>
        </p:txBody>
      </p:sp>
    </p:spTree>
    <p:extLst>
      <p:ext uri="{BB962C8B-B14F-4D97-AF65-F5344CB8AC3E}">
        <p14:creationId xmlns:p14="http://schemas.microsoft.com/office/powerpoint/2010/main" val="201159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p>
            <a:pPr algn="ctr">
              <a:spcBef>
                <a:spcPct val="0"/>
              </a:spcBef>
              <a:defRPr/>
            </a:pPr>
            <a:endParaRPr lang="en-US" sz="3200" i="1" kern="0"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3/19/2019</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46764287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95350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75191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3/19/2019</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5277253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3/19/2019</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6073961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77693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11141676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402850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799129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4220755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3/19/2019</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661837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a:t>Click icon to add picture</a:t>
            </a:r>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539324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829389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3/19/2019</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06162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58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3/19/2019</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4003448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solidFill>
                  <a:srgbClr val="D4D2D0"/>
                </a:solidFill>
              </a:rPr>
              <a:pPr>
                <a:defRPr/>
              </a:pPr>
              <a:t>‹#›</a:t>
            </a:fld>
            <a:endParaRPr lang="en-US">
              <a:solidFill>
                <a:srgbClr val="D4D2D0"/>
              </a:solidFill>
            </a:endParaRPr>
          </a:p>
        </p:txBody>
      </p:sp>
    </p:spTree>
    <p:extLst>
      <p:ext uri="{BB962C8B-B14F-4D97-AF65-F5344CB8AC3E}">
        <p14:creationId xmlns:p14="http://schemas.microsoft.com/office/powerpoint/2010/main" val="1426947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59446-8D65-4407-A9E5-05EDFB0A68BF}" type="slidenum">
              <a:rPr lang="en-US"/>
              <a:pPr>
                <a:defRPr/>
              </a:pPr>
              <a:t>‹#›</a:t>
            </a:fld>
            <a:endParaRPr lang="en-US"/>
          </a:p>
        </p:txBody>
      </p:sp>
    </p:spTree>
    <p:extLst>
      <p:ext uri="{BB962C8B-B14F-4D97-AF65-F5344CB8AC3E}">
        <p14:creationId xmlns:p14="http://schemas.microsoft.com/office/powerpoint/2010/main" val="1129298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1653658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Aft>
                <a:spcPct val="0"/>
              </a:spcAft>
              <a:defRPr/>
            </a:pPr>
            <a:endParaRPr lang="en-US">
              <a:solidFill>
                <a:srgbClr val="FFFFFF"/>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fontAlgn="base">
              <a:spcAft>
                <a:spcPct val="0"/>
              </a:spcAft>
              <a:defRPr/>
            </a:pPr>
            <a:fld id="{62D88D6E-7AA3-4FF7-BB2A-5CB6B896CC61}" type="slidenum">
              <a:rPr lang="en-US" smtClean="0">
                <a:solidFill>
                  <a:srgbClr val="FFFFFF"/>
                </a:solidFill>
              </a:rPr>
              <a:pPr fontAlgn="base">
                <a:spcAft>
                  <a:spcPct val="0"/>
                </a:spcAft>
                <a:defRPr/>
              </a:pPr>
              <a:t>‹#›</a:t>
            </a:fld>
            <a:endParaRPr lang="en-US">
              <a:solidFill>
                <a:srgbClr val="FFFFFF"/>
              </a:solidFill>
            </a:endParaRPr>
          </a:p>
        </p:txBody>
      </p:sp>
    </p:spTree>
    <p:extLst>
      <p:ext uri="{BB962C8B-B14F-4D97-AF65-F5344CB8AC3E}">
        <p14:creationId xmlns:p14="http://schemas.microsoft.com/office/powerpoint/2010/main" val="3348846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p>
            <a:pPr algn="ctr">
              <a:spcBef>
                <a:spcPct val="0"/>
              </a:spcBef>
              <a:defRPr/>
            </a:pPr>
            <a:endParaRPr lang="en-US" sz="3200" i="1" kern="0" dirty="0">
              <a:solidFill>
                <a:prstClr val="white"/>
              </a:solidFill>
              <a:ea typeface="+mj-ea"/>
              <a:cs typeface="+mj-cs"/>
            </a:endParaRPr>
          </a:p>
        </p:txBody>
      </p:sp>
      <p:sp>
        <p:nvSpPr>
          <p:cNvPr id="6" name="Rectangle 5"/>
          <p:cNvSpPr/>
          <p:nvPr userDrawn="1"/>
        </p:nvSpPr>
        <p:spPr>
          <a:xfrm>
            <a:off x="176215" y="187329"/>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7"/>
          <p:cNvSpPr>
            <a:spLocks noGrp="1"/>
          </p:cNvSpPr>
          <p:nvPr>
            <p:ph type="title"/>
          </p:nvPr>
        </p:nvSpPr>
        <p:spPr>
          <a:xfrm>
            <a:off x="228603" y="3962400"/>
            <a:ext cx="8298485" cy="10668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3/19/2019</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141399608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a:t>Click icon to add picture</a:t>
            </a:r>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232246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3/19/2019</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1594007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3/19/2019</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7978802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Tree>
    <p:extLst>
      <p:ext uri="{BB962C8B-B14F-4D97-AF65-F5344CB8AC3E}">
        <p14:creationId xmlns:p14="http://schemas.microsoft.com/office/powerpoint/2010/main" val="18831812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276138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9" y="609604"/>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31588096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13906477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7"/>
          <p:cNvSpPr>
            <a:spLocks noGrp="1"/>
          </p:cNvSpPr>
          <p:nvPr>
            <p:ph type="body" sz="quarter" idx="13"/>
          </p:nvPr>
        </p:nvSpPr>
        <p:spPr>
          <a:xfrm>
            <a:off x="5141978"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576031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312699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695745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noChangeAspect="1"/>
          </p:cNvSpPr>
          <p:nvPr>
            <p:ph type="pic" sz="quarter" idx="12"/>
          </p:nvPr>
        </p:nvSpPr>
        <p:spPr>
          <a:xfrm>
            <a:off x="426722"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13"/>
          </p:nvPr>
        </p:nvSpPr>
        <p:spPr>
          <a:xfrm>
            <a:off x="5067300" y="389334"/>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6381968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3/19/2019</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160802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Tree>
    <p:extLst>
      <p:ext uri="{BB962C8B-B14F-4D97-AF65-F5344CB8AC3E}">
        <p14:creationId xmlns:p14="http://schemas.microsoft.com/office/powerpoint/2010/main" val="13086332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3"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3/19/2019</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79322115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1"/>
          </p:nvPr>
        </p:nvSpPr>
        <p:spPr>
          <a:xfrm>
            <a:off x="4546602"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7"/>
          <p:cNvSpPr>
            <a:spLocks noGrp="1"/>
          </p:cNvSpPr>
          <p:nvPr>
            <p:ph type="pic" sz="quarter" idx="30"/>
          </p:nvPr>
        </p:nvSpPr>
        <p:spPr>
          <a:xfrm>
            <a:off x="2349060"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p:cNvSpPr>
          <p:nvPr>
            <p:ph type="pic" sz="quarter" idx="32"/>
          </p:nvPr>
        </p:nvSpPr>
        <p:spPr>
          <a:xfrm>
            <a:off x="6740166" y="1524004"/>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02401276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958187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47756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8"/>
          </p:nvPr>
        </p:nvSpPr>
        <p:spPr>
          <a:xfrm>
            <a:off x="6074736"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06190102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5"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37767409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5"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W¥ل云玗İαЂôÁûÂÚ丫:Pïçtúrê Plå¢éhõlðér 表¥鷗字㌍ 表_W 5"/>
          <p:cNvSpPr>
            <a:spLocks noGrp="1" noChangeAspect="1"/>
          </p:cNvSpPr>
          <p:nvPr>
            <p:ph type="pic" sz="quarter" idx="14"/>
          </p:nvPr>
        </p:nvSpPr>
        <p:spPr>
          <a:xfrm>
            <a:off x="1143002"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3/19/2019</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3904178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8536064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3/19/2019</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480287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20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7015714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Dr. Marc Lame, Indiana University</a:t>
            </a:r>
          </a:p>
        </p:txBody>
      </p:sp>
      <p:sp>
        <p:nvSpPr>
          <p:cNvPr id="7" name="Rectangle 14"/>
          <p:cNvSpPr>
            <a:spLocks noGrp="1" noChangeArrowheads="1"/>
          </p:cNvSpPr>
          <p:nvPr>
            <p:ph type="sldNum" sz="quarter" idx="12"/>
          </p:nvPr>
        </p:nvSpPr>
        <p:spPr>
          <a:ln/>
        </p:spPr>
        <p:txBody>
          <a:bodyPr/>
          <a:lstStyle>
            <a:lvl1pPr>
              <a:defRPr/>
            </a:lvl1pPr>
          </a:lstStyle>
          <a:p>
            <a:pPr>
              <a:defRPr/>
            </a:pPr>
            <a:fld id="{7E61129F-A2D5-4A09-AFE0-B5943F665BBB}" type="slidenum">
              <a:rPr lang="en-US"/>
              <a:pPr>
                <a:defRPr/>
              </a:pPr>
              <a:t>‹#›</a:t>
            </a:fld>
            <a:endParaRPr lang="en-US"/>
          </a:p>
        </p:txBody>
      </p:sp>
    </p:spTree>
    <p:extLst>
      <p:ext uri="{BB962C8B-B14F-4D97-AF65-F5344CB8AC3E}">
        <p14:creationId xmlns:p14="http://schemas.microsoft.com/office/powerpoint/2010/main" val="533470990"/>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Aft>
                <a:spcPct val="0"/>
              </a:spcAft>
              <a:defRPr/>
            </a:pPr>
            <a:endParaRPr lang="en-US">
              <a:solidFill>
                <a:srgbClr val="FFFFFF"/>
              </a:solidFill>
            </a:endParaRPr>
          </a:p>
        </p:txBody>
      </p:sp>
      <p:sp>
        <p:nvSpPr>
          <p:cNvPr id="5" name="Footer Placeholder 4"/>
          <p:cNvSpPr>
            <a:spLocks noGrp="1"/>
          </p:cNvSpPr>
          <p:nvPr>
            <p:ph type="ftr" sz="quarter" idx="11"/>
          </p:nvPr>
        </p:nvSpPr>
        <p:spPr/>
        <p:txBody>
          <a:bodyPr/>
          <a:lstStyle/>
          <a:p>
            <a:pPr fontAlgn="base">
              <a:spcAft>
                <a:spcPct val="0"/>
              </a:spcAft>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fontAlgn="base">
              <a:spcAft>
                <a:spcPct val="0"/>
              </a:spcAft>
              <a:defRPr/>
            </a:pPr>
            <a:fld id="{62D88D6E-7AA3-4FF7-BB2A-5CB6B896CC61}" type="slidenum">
              <a:rPr lang="en-US" smtClean="0">
                <a:solidFill>
                  <a:srgbClr val="FFFFFF"/>
                </a:solidFill>
              </a:rPr>
              <a:pPr fontAlgn="base">
                <a:spcAft>
                  <a:spcPct val="0"/>
                </a:spcAft>
                <a:defRPr/>
              </a:pPr>
              <a:t>‹#›</a:t>
            </a:fld>
            <a:endParaRPr lang="en-US">
              <a:solidFill>
                <a:srgbClr val="FFFFFF"/>
              </a:solidFill>
            </a:endParaRPr>
          </a:p>
        </p:txBody>
      </p:sp>
    </p:spTree>
    <p:extLst>
      <p:ext uri="{BB962C8B-B14F-4D97-AF65-F5344CB8AC3E}">
        <p14:creationId xmlns:p14="http://schemas.microsoft.com/office/powerpoint/2010/main" val="2845572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E9042-D3AA-40B3-B484-2543D70A56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013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44772A-624E-4ECE-AB78-32C24E2B7E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836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3ADECA-00CC-4DB1-86C6-A9BA163F84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251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8C7DB-DC44-4AFE-8EC4-EF94B2ABE2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112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7805-F017-4B4E-B551-592E404FC2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05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072A16-AEB7-4A11-AD2D-647F509DF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746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5F3E5A-D946-43D1-B7D0-501EF55FD0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362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A5C68F-9CE8-4157-A17A-82E89BE29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81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7471396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6916CF-2A77-40D4-801D-FDA100491F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345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BD636-07B0-46FC-9FF7-DA4DD86C1B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574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DB7E7-9A47-4206-B913-B869B2DA43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666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p>
            <a:pPr algn="ctr">
              <a:spcBef>
                <a:spcPct val="0"/>
              </a:spcBef>
              <a:defRPr/>
            </a:pPr>
            <a:endParaRPr lang="en-US" sz="3200" i="1" kern="0" dirty="0">
              <a:solidFill>
                <a:prstClr val="white"/>
              </a:solidFill>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7" name="Rectangle 6"/>
          <p:cNvSpPr>
            <a:spLocks noGrp="1"/>
          </p:cNvSpPr>
          <p:nvPr>
            <p:ph type="dt" sz="half" idx="12"/>
          </p:nvPr>
        </p:nvSpPr>
        <p:spPr/>
        <p:txBody>
          <a:bodyPr/>
          <a:lstStyle>
            <a:lvl1pPr>
              <a:defRPr/>
            </a:lvl1pPr>
            <a:extLst/>
          </a:lstStyle>
          <a:p>
            <a:pPr>
              <a:defRPr/>
            </a:pPr>
            <a:fld id="{30D8881D-5257-4C5C-AA27-6CEE405214BA}" type="datetimeFigureOut">
              <a:rPr lang="en-US">
                <a:solidFill>
                  <a:srgbClr val="D4D2D0"/>
                </a:solidFill>
              </a:rPr>
              <a:pPr>
                <a:defRPr/>
              </a:pPr>
              <a:t>3/19/2019</a:t>
            </a:fld>
            <a:endParaRPr lang="en-US" dirty="0">
              <a:solidFill>
                <a:srgbClr val="D4D2D0"/>
              </a:solidFill>
            </a:endParaRPr>
          </a:p>
        </p:txBody>
      </p:sp>
      <p:sp>
        <p:nvSpPr>
          <p:cNvPr id="8" name="Rectangle 7"/>
          <p:cNvSpPr>
            <a:spLocks noGrp="1"/>
          </p:cNvSpPr>
          <p:nvPr>
            <p:ph type="sldNum" sz="quarter" idx="13"/>
          </p:nvPr>
        </p:nvSpPr>
        <p:spPr/>
        <p:txBody>
          <a:bodyPr/>
          <a:lstStyle>
            <a:lvl1pPr>
              <a:defRPr/>
            </a:lvl1pPr>
            <a:extLst/>
          </a:lstStyle>
          <a:p>
            <a:pPr>
              <a:defRPr/>
            </a:pPr>
            <a:fld id="{49D70B7B-0E5D-4A8D-B1B2-31B6222E05F1}" type="slidenum">
              <a:rPr lang="en-US">
                <a:solidFill>
                  <a:srgbClr val="D4D2D0"/>
                </a:solidFill>
              </a:rPr>
              <a:pPr>
                <a:defRPr/>
              </a:pPr>
              <a:t>‹#›</a:t>
            </a:fld>
            <a:endParaRPr lang="en-US" dirty="0">
              <a:solidFill>
                <a:srgbClr val="D4D2D0"/>
              </a:solidFill>
            </a:endParaRPr>
          </a:p>
        </p:txBody>
      </p:sp>
      <p:sp>
        <p:nvSpPr>
          <p:cNvPr id="10" name="Rectangle 9"/>
          <p:cNvSpPr>
            <a:spLocks noGrp="1"/>
          </p:cNvSpPr>
          <p:nvPr>
            <p:ph type="ftr" sz="quarter" idx="14"/>
          </p:nvPr>
        </p:nvSpPr>
        <p:spPr/>
        <p:txBody>
          <a:bodyPr/>
          <a:lstStyle>
            <a:lvl1pPr>
              <a:defRPr/>
            </a:lvl1pPr>
            <a:extLst/>
          </a:lstStyle>
          <a:p>
            <a:pPr>
              <a:defRPr/>
            </a:pPr>
            <a:endParaRPr lang="en-US">
              <a:solidFill>
                <a:srgbClr val="D4D2D0"/>
              </a:solidFill>
            </a:endParaRPr>
          </a:p>
        </p:txBody>
      </p:sp>
    </p:spTree>
    <p:extLst>
      <p:ext uri="{BB962C8B-B14F-4D97-AF65-F5344CB8AC3E}">
        <p14:creationId xmlns:p14="http://schemas.microsoft.com/office/powerpoint/2010/main" val="42451909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a:t>Click icon to add picture</a:t>
            </a:r>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49B3E7AD-1D69-492D-BBEB-F88B06DD41A2}"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4"/>
          </p:nvPr>
        </p:nvSpPr>
        <p:spPr/>
        <p:txBody>
          <a:bodyPr/>
          <a:lstStyle>
            <a:lvl1pPr>
              <a:defRPr/>
            </a:lvl1pPr>
          </a:lstStyle>
          <a:p>
            <a:pPr>
              <a:defRPr/>
            </a:pPr>
            <a:fld id="{CF38B170-5FBF-4DAC-A4C7-EE5BB9A1267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03375574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3/19/2019</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98066618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Tree>
    <p:extLst>
      <p:ext uri="{BB962C8B-B14F-4D97-AF65-F5344CB8AC3E}">
        <p14:creationId xmlns:p14="http://schemas.microsoft.com/office/powerpoint/2010/main" val="95463843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8" name="Rectangle 3"/>
          <p:cNvSpPr>
            <a:spLocks noGrp="1"/>
          </p:cNvSpPr>
          <p:nvPr>
            <p:ph type="dt" sz="half" idx="17"/>
          </p:nvPr>
        </p:nvSpPr>
        <p:spPr/>
        <p:txBody>
          <a:bodyPr/>
          <a:lstStyle>
            <a:lvl1pPr>
              <a:defRPr/>
            </a:lvl1pPr>
          </a:lstStyle>
          <a:p>
            <a:pPr>
              <a:defRPr/>
            </a:pPr>
            <a:fld id="{F2056C3A-FF88-4D2F-9DDF-DCE031AF2059}"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9"/>
          </p:nvPr>
        </p:nvSpPr>
        <p:spPr/>
        <p:txBody>
          <a:bodyPr/>
          <a:lstStyle>
            <a:lvl1pPr>
              <a:defRPr/>
            </a:lvl1pPr>
          </a:lstStyle>
          <a:p>
            <a:pPr>
              <a:defRPr/>
            </a:pPr>
            <a:fld id="{0B5E81C1-6379-4E1D-A705-04A2473355D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9518447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6"/>
          </p:nvPr>
        </p:nvSpPr>
        <p:spPr/>
        <p:txBody>
          <a:bodyPr/>
          <a:lstStyle>
            <a:lvl1pPr>
              <a:defRPr/>
            </a:lvl1pPr>
          </a:lstStyle>
          <a:p>
            <a:pPr>
              <a:defRPr/>
            </a:pPr>
            <a:fld id="{514931AF-F6B6-4730-B99A-0E9AE73EF667}"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99C3E69A-2D06-4676-858E-EBCB4772079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1262518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0373368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8"/>
          </p:nvPr>
        </p:nvSpPr>
        <p:spPr/>
        <p:txBody>
          <a:bodyPr/>
          <a:lstStyle>
            <a:lvl1pPr>
              <a:defRPr/>
            </a:lvl1pPr>
          </a:lstStyle>
          <a:p>
            <a:pPr>
              <a:defRPr/>
            </a:pPr>
            <a:fld id="{47347ECB-CC85-46A4-A284-7C73F39AA5C9}"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9"/>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0"/>
          </p:nvPr>
        </p:nvSpPr>
        <p:spPr/>
        <p:txBody>
          <a:bodyPr/>
          <a:lstStyle>
            <a:lvl1pPr>
              <a:defRPr/>
            </a:lvl1pPr>
          </a:lstStyle>
          <a:p>
            <a:pPr>
              <a:defRPr/>
            </a:pPr>
            <a:fld id="{A2023D5B-31C1-45D8-A848-CC517EBDDF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1392018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6159521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56047574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5"/>
          </p:nvPr>
        </p:nvSpPr>
        <p:spPr/>
        <p:txBody>
          <a:bodyPr/>
          <a:lstStyle>
            <a:lvl1pPr>
              <a:defRPr/>
            </a:lvl1pPr>
          </a:lstStyle>
          <a:p>
            <a:pPr>
              <a:defRPr/>
            </a:pPr>
            <a:fld id="{B566C236-BEC5-46C2-A13D-8641B46476EA}"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6"/>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7"/>
          </p:nvPr>
        </p:nvSpPr>
        <p:spPr/>
        <p:txBody>
          <a:bodyPr/>
          <a:lstStyle>
            <a:lvl1pPr>
              <a:defRPr/>
            </a:lvl1pPr>
          </a:lstStyle>
          <a:p>
            <a:pPr>
              <a:defRPr/>
            </a:pPr>
            <a:fld id="{81919E33-4F7C-4002-829C-66A0A213DD90}"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246663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5" name="Rectangle 3"/>
          <p:cNvSpPr>
            <a:spLocks noGrp="1"/>
          </p:cNvSpPr>
          <p:nvPr>
            <p:ph type="dt" sz="half" idx="14"/>
          </p:nvPr>
        </p:nvSpPr>
        <p:spPr/>
        <p:txBody>
          <a:bodyPr/>
          <a:lstStyle>
            <a:lvl1pPr>
              <a:defRPr/>
            </a:lvl1pPr>
          </a:lstStyle>
          <a:p>
            <a:pPr>
              <a:defRPr/>
            </a:pPr>
            <a:fld id="{A03207DF-49C6-4CC9-A3E7-954C0AF47AF9}"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077EC04E-BB58-4616-BA7E-96581A861B9E}"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00494769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a:t>Click to edit Master text styles</a:t>
            </a:r>
          </a:p>
        </p:txBody>
      </p:sp>
      <p:sp>
        <p:nvSpPr>
          <p:cNvPr id="11" name="Rectangle 3"/>
          <p:cNvSpPr>
            <a:spLocks noGrp="1"/>
          </p:cNvSpPr>
          <p:nvPr>
            <p:ph type="dt" sz="half" idx="31"/>
          </p:nvPr>
        </p:nvSpPr>
        <p:spPr/>
        <p:txBody>
          <a:bodyPr/>
          <a:lstStyle>
            <a:lvl1pPr>
              <a:defRPr/>
            </a:lvl1pPr>
          </a:lstStyle>
          <a:p>
            <a:pPr>
              <a:defRPr/>
            </a:pPr>
            <a:fld id="{611D1DAF-2513-47C5-B9C9-058A903BBF84}" type="datetimeFigureOut">
              <a:rPr lang="en-US">
                <a:solidFill>
                  <a:srgbClr val="D4D2D0"/>
                </a:solidFill>
              </a:rPr>
              <a:pPr>
                <a:defRPr/>
              </a:pPr>
              <a:t>3/19/2019</a:t>
            </a:fld>
            <a:endParaRPr lang="en-US" dirty="0">
              <a:solidFill>
                <a:srgbClr val="D4D2D0"/>
              </a:solidFill>
            </a:endParaRPr>
          </a:p>
        </p:txBody>
      </p:sp>
      <p:sp>
        <p:nvSpPr>
          <p:cNvPr id="12"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15" name="Rectangle 16"/>
          <p:cNvSpPr>
            <a:spLocks noGrp="1"/>
          </p:cNvSpPr>
          <p:nvPr>
            <p:ph type="sldNum" sz="quarter" idx="33"/>
          </p:nvPr>
        </p:nvSpPr>
        <p:spPr/>
        <p:txBody>
          <a:bodyPr/>
          <a:lstStyle>
            <a:lvl1pPr>
              <a:defRPr/>
            </a:lvl1pPr>
          </a:lstStyle>
          <a:p>
            <a:pPr>
              <a:defRPr/>
            </a:pPr>
            <a:fld id="{F116A9ED-9761-4ACA-9DEF-54931B8800F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11887957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0" name="Rectangle 3"/>
          <p:cNvSpPr>
            <a:spLocks noGrp="1"/>
          </p:cNvSpPr>
          <p:nvPr>
            <p:ph type="dt" sz="half" idx="25"/>
          </p:nvPr>
        </p:nvSpPr>
        <p:spPr/>
        <p:txBody>
          <a:bodyPr/>
          <a:lstStyle>
            <a:lvl1pPr>
              <a:defRPr/>
            </a:lvl1pPr>
          </a:lstStyle>
          <a:p>
            <a:pPr>
              <a:defRPr/>
            </a:pPr>
            <a:fld id="{F93CC388-B919-4D19-A4FF-98E14F9D99FD}" type="datetimeFigureOut">
              <a:rPr lang="en-US">
                <a:solidFill>
                  <a:srgbClr val="D4D2D0"/>
                </a:solidFill>
              </a:rPr>
              <a:pPr>
                <a:defRPr/>
              </a:pPr>
              <a:t>3/19/2019</a:t>
            </a:fld>
            <a:endParaRPr lang="en-US" dirty="0">
              <a:solidFill>
                <a:srgbClr val="D4D2D0"/>
              </a:solidFill>
            </a:endParaRPr>
          </a:p>
        </p:txBody>
      </p:sp>
      <p:sp>
        <p:nvSpPr>
          <p:cNvPr id="11" name="Rectangle 25"/>
          <p:cNvSpPr>
            <a:spLocks noGrp="1"/>
          </p:cNvSpPr>
          <p:nvPr>
            <p:ph type="ftr" sz="quarter" idx="26"/>
          </p:nvPr>
        </p:nvSpPr>
        <p:spPr/>
        <p:txBody>
          <a:bodyPr/>
          <a:lstStyle>
            <a:lvl1pPr>
              <a:defRPr/>
            </a:lvl1pPr>
          </a:lstStyle>
          <a:p>
            <a:pPr>
              <a:defRPr/>
            </a:pPr>
            <a:endParaRPr lang="en-US">
              <a:solidFill>
                <a:srgbClr val="D4D2D0"/>
              </a:solidFill>
            </a:endParaRPr>
          </a:p>
        </p:txBody>
      </p:sp>
      <p:sp>
        <p:nvSpPr>
          <p:cNvPr id="12" name="Rectangle 16"/>
          <p:cNvSpPr>
            <a:spLocks noGrp="1"/>
          </p:cNvSpPr>
          <p:nvPr>
            <p:ph type="sldNum" sz="quarter" idx="27"/>
          </p:nvPr>
        </p:nvSpPr>
        <p:spPr/>
        <p:txBody>
          <a:bodyPr/>
          <a:lstStyle>
            <a:lvl1pPr>
              <a:defRPr/>
            </a:lvl1pPr>
          </a:lstStyle>
          <a:p>
            <a:pPr>
              <a:defRPr/>
            </a:pPr>
            <a:fld id="{907F7802-F538-4DBB-BBA8-7516B371D3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11558563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a:t>Click to edit Master text styles</a:t>
            </a:r>
          </a:p>
        </p:txBody>
      </p:sp>
      <p:sp>
        <p:nvSpPr>
          <p:cNvPr id="8" name="Rectangle 3"/>
          <p:cNvSpPr>
            <a:spLocks noGrp="1"/>
          </p:cNvSpPr>
          <p:nvPr>
            <p:ph type="dt" sz="half" idx="33"/>
          </p:nvPr>
        </p:nvSpPr>
        <p:spPr/>
        <p:txBody>
          <a:bodyPr/>
          <a:lstStyle>
            <a:lvl1pPr>
              <a:defRPr/>
            </a:lvl1pPr>
          </a:lstStyle>
          <a:p>
            <a:pPr>
              <a:defRPr/>
            </a:pPr>
            <a:fld id="{22B94B53-E462-4419-8C83-E19E6A3429B6}"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34"/>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5"/>
          </p:nvPr>
        </p:nvSpPr>
        <p:spPr/>
        <p:txBody>
          <a:bodyPr/>
          <a:lstStyle>
            <a:lvl1pPr>
              <a:defRPr/>
            </a:lvl1pPr>
          </a:lstStyle>
          <a:p>
            <a:pPr>
              <a:defRPr/>
            </a:pPr>
            <a:fld id="{450B56BA-0790-4F9C-956E-64D255D13BD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54633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4"/>
          </p:nvPr>
        </p:nvSpPr>
        <p:spPr/>
        <p:txBody>
          <a:bodyPr/>
          <a:lstStyle>
            <a:lvl1pPr>
              <a:defRPr/>
            </a:lvl1pPr>
          </a:lstStyle>
          <a:p>
            <a:pPr>
              <a:defRPr/>
            </a:pPr>
            <a:fld id="{F1557105-17D5-4A8D-A629-66732F12FBAE}"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25"/>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26"/>
          </p:nvPr>
        </p:nvSpPr>
        <p:spPr/>
        <p:txBody>
          <a:bodyPr/>
          <a:lstStyle>
            <a:lvl1pPr>
              <a:defRPr/>
            </a:lvl1pPr>
          </a:lstStyle>
          <a:p>
            <a:pPr>
              <a:defRPr/>
            </a:pPr>
            <a:fld id="{43FF74C5-B58F-4925-9E85-93ABB78E49E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00306726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9"/>
          </p:nvPr>
        </p:nvSpPr>
        <p:spPr/>
        <p:txBody>
          <a:bodyPr/>
          <a:lstStyle>
            <a:lvl1pPr>
              <a:defRPr/>
            </a:lvl1pPr>
          </a:lstStyle>
          <a:p>
            <a:pPr>
              <a:defRPr/>
            </a:pPr>
            <a:fld id="{46A863A6-106F-4BD1-8C1B-0B1E5821997A}"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30"/>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31"/>
          </p:nvPr>
        </p:nvSpPr>
        <p:spPr/>
        <p:txBody>
          <a:bodyPr/>
          <a:lstStyle>
            <a:lvl1pPr>
              <a:defRPr/>
            </a:lvl1pPr>
          </a:lstStyle>
          <a:p>
            <a:pPr>
              <a:defRPr/>
            </a:pPr>
            <a:fld id="{B65C2906-4C33-418D-BCD9-0450ADE7B144}"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7741859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31"/>
          </p:nvPr>
        </p:nvSpPr>
        <p:spPr/>
        <p:txBody>
          <a:bodyPr/>
          <a:lstStyle>
            <a:lvl1pPr>
              <a:defRPr/>
            </a:lvl1pPr>
          </a:lstStyle>
          <a:p>
            <a:pPr>
              <a:defRPr/>
            </a:pPr>
            <a:fld id="{ED53C4A7-4401-4E9E-9ED2-241D25402EFA}" type="datetimeFigureOut">
              <a:rPr lang="en-US">
                <a:solidFill>
                  <a:srgbClr val="D4D2D0"/>
                </a:solidFill>
              </a:rPr>
              <a:pPr>
                <a:defRPr/>
              </a:pPr>
              <a:t>3/19/2019</a:t>
            </a:fld>
            <a:endParaRPr lang="en-US" dirty="0">
              <a:solidFill>
                <a:srgbClr val="D4D2D0"/>
              </a:solidFill>
            </a:endParaRPr>
          </a:p>
        </p:txBody>
      </p:sp>
      <p:sp>
        <p:nvSpPr>
          <p:cNvPr id="8"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9" name="Rectangle 16"/>
          <p:cNvSpPr>
            <a:spLocks noGrp="1"/>
          </p:cNvSpPr>
          <p:nvPr>
            <p:ph type="sldNum" sz="quarter" idx="33"/>
          </p:nvPr>
        </p:nvSpPr>
        <p:spPr/>
        <p:txBody>
          <a:bodyPr/>
          <a:lstStyle>
            <a:lvl1pPr>
              <a:defRPr/>
            </a:lvl1pPr>
          </a:lstStyle>
          <a:p>
            <a:pPr>
              <a:defRPr/>
            </a:pPr>
            <a:fld id="{3BDE3A65-027B-431D-8363-92FDB555D3FB}"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397110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3"/>
          <p:cNvSpPr>
            <a:spLocks noGrp="1"/>
          </p:cNvSpPr>
          <p:nvPr>
            <p:ph type="dt" sz="half" idx="14"/>
          </p:nvPr>
        </p:nvSpPr>
        <p:spPr/>
        <p:txBody>
          <a:bodyPr/>
          <a:lstStyle>
            <a:lvl1pPr>
              <a:defRPr/>
            </a:lvl1pPr>
          </a:lstStyle>
          <a:p>
            <a:pPr>
              <a:defRPr/>
            </a:pPr>
            <a:fld id="{E5C30805-FC3F-43B6-96E8-AC65A2BAD0AD}" type="datetimeFigureOut">
              <a:rPr lang="en-US">
                <a:solidFill>
                  <a:srgbClr val="D4D2D0"/>
                </a:solidFill>
              </a:rPr>
              <a:pPr>
                <a:defRPr/>
              </a:pPr>
              <a:t>3/19/2019</a:t>
            </a:fld>
            <a:endParaRPr lang="en-US" dirty="0">
              <a:solidFill>
                <a:srgbClr val="D4D2D0"/>
              </a:solidFill>
            </a:endParaRPr>
          </a:p>
        </p:txBody>
      </p:sp>
      <p:sp>
        <p:nvSpPr>
          <p:cNvPr id="7" name="Rectangle 25"/>
          <p:cNvSpPr>
            <a:spLocks noGrp="1"/>
          </p:cNvSpPr>
          <p:nvPr>
            <p:ph type="ftr" sz="quarter" idx="15"/>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6"/>
          </p:nvPr>
        </p:nvSpPr>
        <p:spPr/>
        <p:txBody>
          <a:bodyPr/>
          <a:lstStyle>
            <a:lvl1pPr>
              <a:defRPr/>
            </a:lvl1pPr>
          </a:lstStyle>
          <a:p>
            <a:pPr>
              <a:defRPr/>
            </a:pPr>
            <a:fld id="{56D8E10A-E049-48E2-BE22-43B9D0AC8496}"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3414426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16"/>
          </p:nvPr>
        </p:nvSpPr>
        <p:spPr/>
        <p:txBody>
          <a:bodyPr/>
          <a:lstStyle>
            <a:lvl1pPr>
              <a:defRPr/>
            </a:lvl1pPr>
          </a:lstStyle>
          <a:p>
            <a:pPr>
              <a:defRPr/>
            </a:pPr>
            <a:fld id="{2B3D89F0-5F1D-4F2B-9FD4-625E014BA1E1}"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8" name="Rectangle 16"/>
          <p:cNvSpPr>
            <a:spLocks noGrp="1"/>
          </p:cNvSpPr>
          <p:nvPr>
            <p:ph type="sldNum" sz="quarter" idx="18"/>
          </p:nvPr>
        </p:nvSpPr>
        <p:spPr/>
        <p:txBody>
          <a:bodyPr/>
          <a:lstStyle>
            <a:lvl1pPr>
              <a:defRPr/>
            </a:lvl1pPr>
          </a:lstStyle>
          <a:p>
            <a:pPr>
              <a:defRPr/>
            </a:pPr>
            <a:fld id="{052CA4F1-57B1-4885-95E7-7F154AF8C4B8}"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9099166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9" name="Rectangle 3"/>
          <p:cNvSpPr>
            <a:spLocks noGrp="1"/>
          </p:cNvSpPr>
          <p:nvPr>
            <p:ph type="dt" sz="half" idx="17"/>
          </p:nvPr>
        </p:nvSpPr>
        <p:spPr/>
        <p:txBody>
          <a:bodyPr/>
          <a:lstStyle>
            <a:lvl1pPr>
              <a:defRPr/>
            </a:lvl1pPr>
          </a:lstStyle>
          <a:p>
            <a:pPr>
              <a:defRPr/>
            </a:pPr>
            <a:fld id="{FC508350-9E3F-4C1A-9812-95A4D0516FBB}" type="datetimeFigureOut">
              <a:rPr lang="en-US">
                <a:solidFill>
                  <a:srgbClr val="D4D2D0"/>
                </a:solidFill>
              </a:rPr>
              <a:pPr>
                <a:defRPr/>
              </a:pPr>
              <a:t>3/19/2019</a:t>
            </a:fld>
            <a:endParaRPr lang="en-US" dirty="0">
              <a:solidFill>
                <a:srgbClr val="D4D2D0"/>
              </a:solidFill>
            </a:endParaRPr>
          </a:p>
        </p:txBody>
      </p:sp>
      <p:sp>
        <p:nvSpPr>
          <p:cNvPr id="10" name="Rectangle 25"/>
          <p:cNvSpPr>
            <a:spLocks noGrp="1"/>
          </p:cNvSpPr>
          <p:nvPr>
            <p:ph type="ftr" sz="quarter" idx="18"/>
          </p:nvPr>
        </p:nvSpPr>
        <p:spPr/>
        <p:txBody>
          <a:bodyPr/>
          <a:lstStyle>
            <a:lvl1pPr>
              <a:defRPr/>
            </a:lvl1pPr>
          </a:lstStyle>
          <a:p>
            <a:pPr>
              <a:defRPr/>
            </a:pPr>
            <a:endParaRPr lang="en-US">
              <a:solidFill>
                <a:srgbClr val="D4D2D0"/>
              </a:solidFill>
            </a:endParaRPr>
          </a:p>
        </p:txBody>
      </p:sp>
      <p:sp>
        <p:nvSpPr>
          <p:cNvPr id="11" name="Rectangle 16"/>
          <p:cNvSpPr>
            <a:spLocks noGrp="1"/>
          </p:cNvSpPr>
          <p:nvPr>
            <p:ph type="sldNum" sz="quarter" idx="19"/>
          </p:nvPr>
        </p:nvSpPr>
        <p:spPr/>
        <p:txBody>
          <a:bodyPr/>
          <a:lstStyle>
            <a:lvl1pPr>
              <a:defRPr/>
            </a:lvl1pPr>
          </a:lstStyle>
          <a:p>
            <a:pPr>
              <a:defRPr/>
            </a:pPr>
            <a:fld id="{8B4F1222-E5AB-4929-A844-76DF56AF7059}"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60151701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31"/>
          </p:nvPr>
        </p:nvSpPr>
        <p:spPr/>
        <p:txBody>
          <a:bodyPr/>
          <a:lstStyle>
            <a:lvl1pPr>
              <a:defRPr/>
            </a:lvl1pPr>
          </a:lstStyle>
          <a:p>
            <a:pPr>
              <a:defRPr/>
            </a:pPr>
            <a:fld id="{1C122EA3-DE4A-479A-BDDB-1732BD651613}" type="datetimeFigureOut">
              <a:rPr lang="en-US">
                <a:solidFill>
                  <a:srgbClr val="D4D2D0"/>
                </a:solidFill>
              </a:rPr>
              <a:pPr>
                <a:defRPr/>
              </a:pPr>
              <a:t>3/19/2019</a:t>
            </a:fld>
            <a:endParaRPr lang="en-US" dirty="0">
              <a:solidFill>
                <a:srgbClr val="D4D2D0"/>
              </a:solidFill>
            </a:endParaRPr>
          </a:p>
        </p:txBody>
      </p:sp>
      <p:sp>
        <p:nvSpPr>
          <p:cNvPr id="6" name="Rectangle 25"/>
          <p:cNvSpPr>
            <a:spLocks noGrp="1"/>
          </p:cNvSpPr>
          <p:nvPr>
            <p:ph type="ftr" sz="quarter" idx="32"/>
          </p:nvPr>
        </p:nvSpPr>
        <p:spPr/>
        <p:txBody>
          <a:bodyPr/>
          <a:lstStyle>
            <a:lvl1pPr>
              <a:defRPr/>
            </a:lvl1pPr>
          </a:lstStyle>
          <a:p>
            <a:pPr>
              <a:defRPr/>
            </a:pPr>
            <a:endParaRPr lang="en-US">
              <a:solidFill>
                <a:srgbClr val="D4D2D0"/>
              </a:solidFill>
            </a:endParaRPr>
          </a:p>
        </p:txBody>
      </p:sp>
      <p:sp>
        <p:nvSpPr>
          <p:cNvPr id="7" name="Rectangle 16"/>
          <p:cNvSpPr>
            <a:spLocks noGrp="1"/>
          </p:cNvSpPr>
          <p:nvPr>
            <p:ph type="sldNum" sz="quarter" idx="33"/>
          </p:nvPr>
        </p:nvSpPr>
        <p:spPr/>
        <p:txBody>
          <a:bodyPr/>
          <a:lstStyle>
            <a:lvl1pPr>
              <a:defRPr/>
            </a:lvl1pPr>
          </a:lstStyle>
          <a:p>
            <a:pPr>
              <a:defRPr/>
            </a:pPr>
            <a:fld id="{86BBD229-2B56-4588-916A-ADC04B4987D3}"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9478138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3"/>
          <p:cNvSpPr>
            <a:spLocks noGrp="1"/>
          </p:cNvSpPr>
          <p:nvPr>
            <p:ph type="dt" sz="half" idx="10"/>
          </p:nvPr>
        </p:nvSpPr>
        <p:spPr/>
        <p:txBody>
          <a:bodyPr/>
          <a:lstStyle>
            <a:lvl1pPr>
              <a:defRPr/>
            </a:lvl1pPr>
          </a:lstStyle>
          <a:p>
            <a:pPr>
              <a:defRPr/>
            </a:pPr>
            <a:fld id="{C5445AF7-7E77-461F-B4DA-8F7A1DB8B7C1}" type="datetimeFigureOut">
              <a:rPr lang="en-US">
                <a:solidFill>
                  <a:srgbClr val="D4D2D0"/>
                </a:solidFill>
              </a:rPr>
              <a:pPr>
                <a:defRPr/>
              </a:pPr>
              <a:t>3/19/2019</a:t>
            </a:fld>
            <a:endParaRPr lang="en-US" dirty="0">
              <a:solidFill>
                <a:srgbClr val="D4D2D0"/>
              </a:solidFill>
            </a:endParaRPr>
          </a:p>
        </p:txBody>
      </p:sp>
      <p:sp>
        <p:nvSpPr>
          <p:cNvPr id="5" name="Rectangle 25"/>
          <p:cNvSpPr>
            <a:spLocks noGrp="1"/>
          </p:cNvSpPr>
          <p:nvPr>
            <p:ph type="ftr" sz="quarter" idx="11"/>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2"/>
          </p:nvPr>
        </p:nvSpPr>
        <p:spPr/>
        <p:txBody>
          <a:bodyPr/>
          <a:lstStyle>
            <a:lvl1pPr>
              <a:defRPr/>
            </a:lvl1pPr>
          </a:lstStyle>
          <a:p>
            <a:pPr>
              <a:defRPr/>
            </a:pPr>
            <a:fld id="{DE7ED6F3-0632-4000-B059-86CB4B48134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8841061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180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a:t>Click to edit Master title style</a:t>
            </a:r>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57705084-A525-452C-AD71-6DB6262416A5}" type="datetime1">
              <a:rPr lang="en-US" smtClean="0">
                <a:solidFill>
                  <a:srgbClr val="D4D2D0"/>
                </a:solidFill>
              </a:rPr>
              <a:pPr/>
              <a:t>3/19/2019</a:t>
            </a:fld>
            <a:endParaRPr lang="en-US">
              <a:solidFill>
                <a:srgbClr val="D4D2D0"/>
              </a:solidFill>
            </a:endParaRPr>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solidFill>
                <a:srgbClr val="D4D2D0"/>
              </a:solidFill>
            </a:endParaRPr>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1455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0059696-53E4-4D3B-B8AE-69EC09D36356}" type="datetime1">
              <a:rPr lang="en-US">
                <a:solidFill>
                  <a:srgbClr val="D4D2D0"/>
                </a:solidFill>
              </a:rPr>
              <a:pPr/>
              <a:t>3/19/2019</a:t>
            </a:fld>
            <a:endParaRPr lang="en-US">
              <a:solidFill>
                <a:srgbClr val="D4D2D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D4D2D0"/>
              </a:solidFill>
            </a:endParaRPr>
          </a:p>
        </p:txBody>
      </p:sp>
      <p:sp>
        <p:nvSpPr>
          <p:cNvPr id="5" name="Rectangle 6"/>
          <p:cNvSpPr>
            <a:spLocks noGrp="1" noChangeArrowheads="1"/>
          </p:cNvSpPr>
          <p:nvPr>
            <p:ph type="sldNum" sz="quarter" idx="12"/>
          </p:nvPr>
        </p:nvSpPr>
        <p:spPr>
          <a:ln/>
        </p:spPr>
        <p:txBody>
          <a:bodyPr/>
          <a:lstStyle>
            <a:lvl1pPr>
              <a:defRPr/>
            </a:lvl1pPr>
          </a:lstStyle>
          <a:p>
            <a:fld id="{F7788853-0C1A-4D30-B090-E6B234A2D9A9}" type="slidenum">
              <a:rPr lang="en-US">
                <a:solidFill>
                  <a:srgbClr val="D4D2D0"/>
                </a:solidFill>
              </a:rPr>
              <a:pPr/>
              <a:t>‹#›</a:t>
            </a:fld>
            <a:endParaRPr lang="en-US">
              <a:solidFill>
                <a:srgbClr val="D4D2D0"/>
              </a:solidFill>
            </a:endParaRPr>
          </a:p>
        </p:txBody>
      </p:sp>
    </p:spTree>
    <p:extLst>
      <p:ext uri="{BB962C8B-B14F-4D97-AF65-F5344CB8AC3E}">
        <p14:creationId xmlns:p14="http://schemas.microsoft.com/office/powerpoint/2010/main" val="2472427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885DD-41A4-4481-8616-3368FAB7AB71}" type="slidenum">
              <a:rPr lang="en-US">
                <a:solidFill>
                  <a:srgbClr val="D4D2D0"/>
                </a:solidFill>
              </a:rPr>
              <a:pPr>
                <a:defRPr/>
              </a:pPr>
              <a:t>‹#›</a:t>
            </a:fld>
            <a:endParaRPr lang="en-US">
              <a:solidFill>
                <a:srgbClr val="D4D2D0"/>
              </a:solidFill>
            </a:endParaRPr>
          </a:p>
        </p:txBody>
      </p:sp>
    </p:spTree>
    <p:extLst>
      <p:ext uri="{BB962C8B-B14F-4D97-AF65-F5344CB8AC3E}">
        <p14:creationId xmlns:p14="http://schemas.microsoft.com/office/powerpoint/2010/main" val="171993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3/19/2019</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95152839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theme" Target="../theme/theme4.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3/19/2019</a:t>
            </a:fld>
            <a:endParaRPr lang="en-US" dirty="0">
              <a:solidFill>
                <a:srgbClr val="D4D2D0"/>
              </a:solidFill>
            </a:endParaRPr>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7352421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700" r:id="rId25"/>
    <p:sldLayoutId id="2147483765" r:id="rId26"/>
    <p:sldLayoutId id="2147483767" r:id="rId27"/>
  </p:sldLayoutIdLst>
  <p:transition>
    <p:fade/>
  </p:transition>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9" name="Rectangle 3"/>
          <p:cNvSpPr>
            <a:spLocks noGrp="1"/>
          </p:cNvSpPr>
          <p:nvPr>
            <p:ph type="dt" sz="half" idx="2"/>
          </p:nvPr>
        </p:nvSpPr>
        <p:spPr>
          <a:xfrm>
            <a:off x="66675" y="6559554"/>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3/19/2019</a:t>
            </a:fld>
            <a:endParaRPr lang="en-US" dirty="0">
              <a:solidFill>
                <a:srgbClr val="D4D2D0"/>
              </a:solidFill>
            </a:endParaRPr>
          </a:p>
        </p:txBody>
      </p:sp>
      <p:sp>
        <p:nvSpPr>
          <p:cNvPr id="20" name="Rectangle 25"/>
          <p:cNvSpPr>
            <a:spLocks noGrp="1"/>
          </p:cNvSpPr>
          <p:nvPr>
            <p:ph type="ftr" sz="quarter" idx="3"/>
          </p:nvPr>
        </p:nvSpPr>
        <p:spPr>
          <a:xfrm>
            <a:off x="2995615"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4"/>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652032640"/>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64" r:id="rId23"/>
    <p:sldLayoutId id="2147483766" r:id="rId24"/>
  </p:sldLayoutIdLst>
  <p:transition>
    <p:fade/>
  </p:transition>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AD5E8EA-7C88-4244-8F89-83E0C9295F8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4673613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68E5DCB6-E456-4252-ACE3-4FC21766D3B9}" type="datetimeFigureOut">
              <a:rPr lang="en-US">
                <a:solidFill>
                  <a:srgbClr val="D4D2D0"/>
                </a:solidFill>
              </a:rPr>
              <a:pPr>
                <a:defRPr/>
              </a:pPr>
              <a:t>3/19/2019</a:t>
            </a:fld>
            <a:endParaRPr lang="en-US" dirty="0">
              <a:solidFill>
                <a:srgbClr val="D4D2D0"/>
              </a:solidFill>
            </a:endParaRPr>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a:solidFill>
                <a:srgbClr val="D4D2D0"/>
              </a:solidFill>
            </a:endParaRPr>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ADEB1544-76AE-43F6-B021-E250316825C1}"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2259631308"/>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Lst>
  <p:transition>
    <p:fade/>
  </p:transition>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1.xml"/><Relationship Id="rId7" Type="http://schemas.openxmlformats.org/officeDocument/2006/relationships/notesSlide" Target="../notesSlides/notesSlide6.xml"/><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slideLayout" Target="../slideLayouts/slideLayout51.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15.xml"/><Relationship Id="rId7" Type="http://schemas.openxmlformats.org/officeDocument/2006/relationships/oleObject" Target="../embeddings/oleObject4.bin"/><Relationship Id="rId2" Type="http://schemas.openxmlformats.org/officeDocument/2006/relationships/tags" Target="../tags/tag14.xml"/><Relationship Id="rId1" Type="http://schemas.openxmlformats.org/officeDocument/2006/relationships/vmlDrawing" Target="../drawings/vmlDrawing4.vml"/><Relationship Id="rId6" Type="http://schemas.openxmlformats.org/officeDocument/2006/relationships/slideLayout" Target="../slideLayouts/slideLayout51.xml"/><Relationship Id="rId5" Type="http://schemas.openxmlformats.org/officeDocument/2006/relationships/tags" Target="../tags/tag17.xml"/><Relationship Id="rId4" Type="http://schemas.openxmlformats.org/officeDocument/2006/relationships/tags" Target="../tags/tag1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8.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4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2.xml"/><Relationship Id="rId6" Type="http://schemas.openxmlformats.org/officeDocument/2006/relationships/image" Target="../media/image64.jpeg"/><Relationship Id="rId5" Type="http://schemas.openxmlformats.org/officeDocument/2006/relationships/hyperlink" Target="http://www.bedbugspandemics.com/bed-bugs-extermination/bed-bugs-exterminator/" TargetMode="External"/><Relationship Id="rId4" Type="http://schemas.openxmlformats.org/officeDocument/2006/relationships/image" Target="../media/image63.jpeg"/><Relationship Id="rId9"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69.jpe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83.jpe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106.png"/><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109.jpg"/><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0.jpeg"/><Relationship Id="rId1" Type="http://schemas.openxmlformats.org/officeDocument/2006/relationships/slideLayout" Target="../slideLayouts/slideLayout23.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3.xml"/><Relationship Id="rId6" Type="http://schemas.openxmlformats.org/officeDocument/2006/relationships/image" Target="../media/image115.png"/><Relationship Id="rId5" Type="http://schemas.microsoft.com/office/2007/relationships/hdphoto" Target="../media/hdphoto5.wdp"/><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23.jpeg"/><Relationship Id="rId4" Type="http://schemas.openxmlformats.org/officeDocument/2006/relationships/image" Target="../media/image122.jpeg"/></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6.wdp"/></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68.xml.rels><?xml version="1.0" encoding="UTF-8" standalone="yes"?>
<Relationships xmlns="http://schemas.openxmlformats.org/package/2006/relationships"><Relationship Id="rId3" Type="http://schemas.openxmlformats.org/officeDocument/2006/relationships/hyperlink" Target="http://www.surveymonkey.com/s/DGLQS52"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hyperlink" Target="https://es.surveymonkey.com/s/F5NZXJK"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slideLayout" Target="../slideLayouts/slideLayout51.xml"/><Relationship Id="rId5" Type="http://schemas.openxmlformats.org/officeDocument/2006/relationships/tags" Target="../tags/tag5.xml"/><Relationship Id="rId4" Type="http://schemas.openxmlformats.org/officeDocument/2006/relationships/tags" Target="../tags/tag4.xml"/></Relationships>
</file>

<file path=ppt/slides/_rels/slide8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2.xml"/><Relationship Id="rId4" Type="http://schemas.openxmlformats.org/officeDocument/2006/relationships/image" Target="../media/image14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9.xml"/><Relationship Id="rId7" Type="http://schemas.openxmlformats.org/officeDocument/2006/relationships/slideLayout" Target="../slideLayouts/slideLayout27.xml"/><Relationship Id="rId2" Type="http://schemas.openxmlformats.org/officeDocument/2006/relationships/tags" Target="../tags/tag18.xml"/><Relationship Id="rId1" Type="http://schemas.openxmlformats.org/officeDocument/2006/relationships/vmlDrawing" Target="../drawings/vmlDrawing5.v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151.emf"/></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47.xml"/><Relationship Id="rId3" Type="http://schemas.openxmlformats.org/officeDocument/2006/relationships/tags" Target="../tags/tag24.xml"/><Relationship Id="rId7" Type="http://schemas.openxmlformats.org/officeDocument/2006/relationships/slideLayout" Target="../slideLayouts/slideLayout27.xml"/><Relationship Id="rId2" Type="http://schemas.openxmlformats.org/officeDocument/2006/relationships/tags" Target="../tags/tag23.xml"/><Relationship Id="rId1" Type="http://schemas.openxmlformats.org/officeDocument/2006/relationships/vmlDrawing" Target="../drawings/vmlDrawing6.vml"/><Relationship Id="rId6" Type="http://schemas.openxmlformats.org/officeDocument/2006/relationships/tags" Target="../tags/tag27.xml"/><Relationship Id="rId5" Type="http://schemas.openxmlformats.org/officeDocument/2006/relationships/tags" Target="../tags/tag26.xml"/><Relationship Id="rId10" Type="http://schemas.openxmlformats.org/officeDocument/2006/relationships/image" Target="../media/image152.emf"/><Relationship Id="rId4" Type="http://schemas.openxmlformats.org/officeDocument/2006/relationships/tags" Target="../tags/tag25.xml"/><Relationship Id="rId9" Type="http://schemas.openxmlformats.org/officeDocument/2006/relationships/oleObject" Target="../embeddings/oleObject6.bin"/></Relationships>
</file>

<file path=ppt/slides/_rels/slide86.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153.emf"/><Relationship Id="rId2" Type="http://schemas.openxmlformats.org/officeDocument/2006/relationships/tags" Target="../tags/tag28.xml"/><Relationship Id="rId1" Type="http://schemas.openxmlformats.org/officeDocument/2006/relationships/vmlDrawing" Target="../drawings/vmlDrawing7.vml"/><Relationship Id="rId6" Type="http://schemas.openxmlformats.org/officeDocument/2006/relationships/tags" Target="../tags/tag32.xml"/><Relationship Id="rId11" Type="http://schemas.openxmlformats.org/officeDocument/2006/relationships/oleObject" Target="../embeddings/oleObject7.bin"/><Relationship Id="rId5" Type="http://schemas.openxmlformats.org/officeDocument/2006/relationships/tags" Target="../tags/tag31.xml"/><Relationship Id="rId10" Type="http://schemas.openxmlformats.org/officeDocument/2006/relationships/notesSlide" Target="../notesSlides/notesSlide48.xml"/><Relationship Id="rId4" Type="http://schemas.openxmlformats.org/officeDocument/2006/relationships/tags" Target="../tags/tag30.xml"/><Relationship Id="rId9"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36.xml"/><Relationship Id="rId7" Type="http://schemas.openxmlformats.org/officeDocument/2006/relationships/slideLayout" Target="../slideLayouts/slideLayout27.xml"/><Relationship Id="rId2" Type="http://schemas.openxmlformats.org/officeDocument/2006/relationships/tags" Target="../tags/tag35.xml"/><Relationship Id="rId1" Type="http://schemas.openxmlformats.org/officeDocument/2006/relationships/vmlDrawing" Target="../drawings/vmlDrawing8.v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154.emf"/></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7.xml"/><Relationship Id="rId7" Type="http://schemas.openxmlformats.org/officeDocument/2006/relationships/oleObject" Target="../embeddings/oleObject2.bin"/><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slideLayout" Target="../slideLayouts/slideLayout51.xml"/><Relationship Id="rId5" Type="http://schemas.openxmlformats.org/officeDocument/2006/relationships/tags" Target="../tags/tag9.xml"/><Relationship Id="rId4"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Bedroom, Residential, Room, Bed, House, Relaxation"/>
          <p:cNvPicPr>
            <a:picLocks noChangeAspect="1" noChangeArrowheads="1"/>
          </p:cNvPicPr>
          <p:nvPr/>
        </p:nvPicPr>
        <p:blipFill rotWithShape="1">
          <a:blip r:embed="rId3">
            <a:extLst>
              <a:ext uri="{28A0092B-C50C-407E-A947-70E740481C1C}">
                <a14:useLocalDpi xmlns:a14="http://schemas.microsoft.com/office/drawing/2010/main" val="0"/>
              </a:ext>
            </a:extLst>
          </a:blip>
          <a:srcRect r="11240"/>
          <a:stretch/>
        </p:blipFill>
        <p:spPr bwMode="auto">
          <a:xfrm>
            <a:off x="13252" y="26504"/>
            <a:ext cx="9130748" cy="68472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Rot="1" noChangeArrowheads="1"/>
          </p:cNvSpPr>
          <p:nvPr/>
        </p:nvSpPr>
        <p:spPr bwMode="auto">
          <a:xfrm>
            <a:off x="679174" y="481347"/>
            <a:ext cx="8610600" cy="928688"/>
          </a:xfrm>
          <a:prstGeom prst="rect">
            <a:avLst/>
          </a:prstGeom>
          <a:noFill/>
          <a:ln w="9525">
            <a:noFill/>
            <a:miter lim="800000"/>
            <a:headEnd/>
            <a:tailEnd/>
          </a:ln>
        </p:spPr>
        <p:txBody>
          <a:bodyPr lIns="92075" tIns="46038" rIns="92075" bIns="46038" anchor="ctr"/>
          <a:lstStyle/>
          <a:p>
            <a:pPr algn="ctr">
              <a:defRPr/>
            </a:pPr>
            <a:r>
              <a:rPr lang="en-US" altLang="ko-KR" sz="9600" b="1" kern="0" dirty="0">
                <a:solidFill>
                  <a:srgbClr val="C00000"/>
                </a:solidFill>
                <a:latin typeface="Chiller" panose="04020404031007020602" pitchFamily="82" charset="0"/>
                <a:ea typeface="굴림" pitchFamily="34" charset="-127"/>
                <a:cs typeface="+mj-cs"/>
              </a:rPr>
              <a:t>Bed bugs</a:t>
            </a:r>
          </a:p>
        </p:txBody>
      </p:sp>
      <p:sp>
        <p:nvSpPr>
          <p:cNvPr id="5" name="Rectangle 16"/>
          <p:cNvSpPr txBox="1">
            <a:spLocks/>
          </p:cNvSpPr>
          <p:nvPr/>
        </p:nvSpPr>
        <p:spPr>
          <a:xfrm>
            <a:off x="2971800" y="1545788"/>
            <a:ext cx="5867400" cy="1374374"/>
          </a:xfrm>
          <a:prstGeom prst="rect">
            <a:avLst/>
          </a:prstGeom>
          <a:noFill/>
          <a:ln w="63500">
            <a:noFill/>
          </a:ln>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algn="ctr">
              <a:buNone/>
            </a:pPr>
            <a:r>
              <a:rPr lang="en-US" sz="2500" b="1" i="1" kern="0" dirty="0">
                <a:solidFill>
                  <a:srgbClr val="002060"/>
                </a:solidFill>
                <a:latin typeface="Calibri" panose="020F0502020204030204" pitchFamily="34" charset="0"/>
              </a:rPr>
              <a:t>Shaku Nair, Dawn Gouge, Shujuan Li</a:t>
            </a:r>
            <a:br>
              <a:rPr lang="en-US" sz="2500" b="1" i="1" kern="0" dirty="0">
                <a:solidFill>
                  <a:srgbClr val="002060"/>
                </a:solidFill>
                <a:latin typeface="Calibri" panose="020F0502020204030204" pitchFamily="34" charset="0"/>
              </a:rPr>
            </a:br>
            <a:r>
              <a:rPr lang="en-US" sz="1700" i="1" kern="0" dirty="0">
                <a:solidFill>
                  <a:srgbClr val="002060"/>
                </a:solidFill>
                <a:latin typeface="Calibri" panose="020F0502020204030204" pitchFamily="34" charset="0"/>
              </a:rPr>
              <a:t>University of Arizona Maricopa Ag. Center</a:t>
            </a:r>
            <a:br>
              <a:rPr lang="en-US" sz="1700" i="1" kern="0" dirty="0">
                <a:solidFill>
                  <a:srgbClr val="002060"/>
                </a:solidFill>
                <a:latin typeface="Calibri" panose="020F0502020204030204" pitchFamily="34" charset="0"/>
              </a:rPr>
            </a:br>
            <a:r>
              <a:rPr lang="en-US" sz="1700" i="1" kern="0" dirty="0">
                <a:solidFill>
                  <a:srgbClr val="002060"/>
                </a:solidFill>
                <a:latin typeface="Calibri" panose="020F0502020204030204" pitchFamily="34" charset="0"/>
              </a:rPr>
              <a:t>37860 W. Smith-</a:t>
            </a:r>
            <a:r>
              <a:rPr lang="en-US" sz="1700" i="1" kern="0" dirty="0" err="1">
                <a:solidFill>
                  <a:srgbClr val="002060"/>
                </a:solidFill>
                <a:latin typeface="Calibri" panose="020F0502020204030204" pitchFamily="34" charset="0"/>
              </a:rPr>
              <a:t>Enke</a:t>
            </a:r>
            <a:r>
              <a:rPr lang="en-US" sz="1700" i="1" kern="0" dirty="0">
                <a:solidFill>
                  <a:srgbClr val="002060"/>
                </a:solidFill>
                <a:latin typeface="Calibri" panose="020F0502020204030204" pitchFamily="34" charset="0"/>
              </a:rPr>
              <a:t> Road</a:t>
            </a:r>
            <a:br>
              <a:rPr lang="en-US" sz="1700" i="1" kern="0" dirty="0">
                <a:solidFill>
                  <a:srgbClr val="002060"/>
                </a:solidFill>
                <a:latin typeface="Calibri" panose="020F0502020204030204" pitchFamily="34" charset="0"/>
              </a:rPr>
            </a:br>
            <a:r>
              <a:rPr lang="en-US" sz="1700" i="1" kern="0" dirty="0">
                <a:solidFill>
                  <a:srgbClr val="002060"/>
                </a:solidFill>
                <a:latin typeface="Calibri" panose="020F0502020204030204" pitchFamily="34" charset="0"/>
              </a:rPr>
              <a:t>Maricopa, AZ 85138</a:t>
            </a:r>
            <a:br>
              <a:rPr lang="en-US" sz="1700" i="1" kern="0" dirty="0">
                <a:solidFill>
                  <a:srgbClr val="002060"/>
                </a:solidFill>
                <a:latin typeface="Calibri" panose="020F0502020204030204" pitchFamily="34" charset="0"/>
              </a:rPr>
            </a:br>
            <a:endParaRPr lang="en-US" sz="1700" kern="0" dirty="0">
              <a:solidFill>
                <a:srgbClr val="002060"/>
              </a:solidFill>
              <a:latin typeface="Calibri" panose="020F050202020403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44" y="373609"/>
            <a:ext cx="2587990" cy="57208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0851" y="274350"/>
            <a:ext cx="972005" cy="811696"/>
          </a:xfrm>
          <a:prstGeom prst="rect">
            <a:avLst/>
          </a:prstGeom>
        </p:spPr>
      </p:pic>
    </p:spTree>
    <p:extLst>
      <p:ext uri="{BB962C8B-B14F-4D97-AF65-F5344CB8AC3E}">
        <p14:creationId xmlns:p14="http://schemas.microsoft.com/office/powerpoint/2010/main" val="323588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362" name="TPQuestion"/>
          <p:cNvSpPr>
            <a:spLocks noGrp="1"/>
          </p:cNvSpPr>
          <p:nvPr>
            <p:ph type="title"/>
          </p:nvPr>
        </p:nvSpPr>
        <p:spPr>
          <a:xfrm>
            <a:off x="434789" y="323643"/>
            <a:ext cx="8229600" cy="857250"/>
          </a:xfrm>
        </p:spPr>
        <p:txBody>
          <a:bodyPr>
            <a:normAutofit/>
          </a:bodyPr>
          <a:lstStyle/>
          <a:p>
            <a:r>
              <a:rPr lang="en-US" altLang="en-US" dirty="0">
                <a:solidFill>
                  <a:schemeClr val="bg1"/>
                </a:solidFill>
                <a:latin typeface="Calibri" panose="020F0502020204030204" pitchFamily="34" charset="0"/>
              </a:rPr>
              <a:t>Bed bugs harm us by…</a:t>
            </a:r>
          </a:p>
        </p:txBody>
      </p:sp>
      <p:sp>
        <p:nvSpPr>
          <p:cNvPr id="15363" name="TPAnswers"/>
          <p:cNvSpPr>
            <a:spLocks noGrp="1"/>
          </p:cNvSpPr>
          <p:nvPr>
            <p:ph type="body" idx="1"/>
            <p:custDataLst>
              <p:tags r:id="rId3"/>
            </p:custDataLst>
          </p:nvPr>
        </p:nvSpPr>
        <p:spPr>
          <a:xfrm>
            <a:off x="476250" y="1216752"/>
            <a:ext cx="4476749" cy="3186602"/>
          </a:xfrm>
        </p:spPr>
        <p:txBody>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Biting, feeding on our blood, disturbing sleep</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Transmitting deadly blood-borne diseases  </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Staining beds, bedding, clothes and furniture</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Causing adverse social and financial effects</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Attacking and infesting our pets</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91056520"/>
              </p:ext>
            </p:extLst>
          </p:nvPr>
        </p:nvGraphicFramePr>
        <p:xfrm>
          <a:off x="4800600" y="1371601"/>
          <a:ext cx="4114800" cy="5029200"/>
        </p:xfrm>
        <a:graphic>
          <a:graphicData uri="http://schemas.openxmlformats.org/presentationml/2006/ole">
            <mc:AlternateContent xmlns:mc="http://schemas.openxmlformats.org/markup-compatibility/2006">
              <mc:Choice xmlns:v="urn:schemas-microsoft-com:vml" Requires="v">
                <p:oleObj spid="_x0000_s4134" name="Chart" r:id="rId8" imgW="4571946" imgH="5143608" progId="MSGraph.Chart.8">
                  <p:embed followColorScheme="full"/>
                </p:oleObj>
              </mc:Choice>
              <mc:Fallback>
                <p:oleObj name="Chart" r:id="rId8" imgW="4571946" imgH="5143608" progId="MSGraph.Chart.8">
                  <p:embed followColorScheme="full"/>
                  <p:pic>
                    <p:nvPicPr>
                      <p:cNvPr id="0" name=""/>
                      <p:cNvPicPr>
                        <a:picLocks noChangeAspect="1" noChangeArrowheads="1"/>
                      </p:cNvPicPr>
                      <p:nvPr/>
                    </p:nvPicPr>
                    <p:blipFill>
                      <a:blip r:embed="rId9"/>
                      <a:srcRect/>
                      <a:stretch>
                        <a:fillRect/>
                      </a:stretch>
                    </p:blipFill>
                    <p:spPr bwMode="auto">
                      <a:xfrm>
                        <a:off x="4800600" y="1371601"/>
                        <a:ext cx="4114800" cy="5029200"/>
                      </a:xfrm>
                      <a:prstGeom prst="rect">
                        <a:avLst/>
                      </a:prstGeom>
                      <a:noFill/>
                      <a:ln>
                        <a:noFill/>
                      </a:ln>
                      <a:extLst/>
                    </p:spPr>
                  </p:pic>
                </p:oleObj>
              </mc:Fallback>
            </mc:AlternateContent>
          </a:graphicData>
        </a:graphic>
      </p:graphicFrame>
      <p:sp>
        <p:nvSpPr>
          <p:cNvPr id="2" name="TPResponseCounter" hidden="1"/>
          <p:cNvSpPr/>
          <p:nvPr>
            <p:custDataLst>
              <p:tags r:id="rId5"/>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27</a:t>
            </a:r>
          </a:p>
        </p:txBody>
      </p:sp>
    </p:spTree>
    <p:custDataLst>
      <p:tags r:id="rId2"/>
    </p:custDataLst>
    <p:extLst>
      <p:ext uri="{BB962C8B-B14F-4D97-AF65-F5344CB8AC3E}">
        <p14:creationId xmlns:p14="http://schemas.microsoft.com/office/powerpoint/2010/main" val="345500613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685800" y="14654"/>
            <a:ext cx="7772400" cy="1219200"/>
          </a:xfrm>
        </p:spPr>
        <p:txBody>
          <a:bodyPr/>
          <a:lstStyle/>
          <a:p>
            <a:r>
              <a:rPr lang="en-US" dirty="0">
                <a:solidFill>
                  <a:schemeClr val="bg1"/>
                </a:solidFill>
                <a:effectLst/>
                <a:latin typeface="Calibri" panose="020F0502020204030204" pitchFamily="34" charset="0"/>
              </a:rPr>
              <a:t>The size of an adult bed bug is ……..</a:t>
            </a:r>
          </a:p>
        </p:txBody>
      </p:sp>
      <p:sp>
        <p:nvSpPr>
          <p:cNvPr id="3" name="TPAnswers"/>
          <p:cNvSpPr>
            <a:spLocks noGrp="1"/>
          </p:cNvSpPr>
          <p:nvPr>
            <p:ph type="body" idx="1"/>
            <p:custDataLst>
              <p:tags r:id="rId3"/>
            </p:custDataLst>
          </p:nvPr>
        </p:nvSpPr>
        <p:spPr>
          <a:xfrm>
            <a:off x="381000" y="1201737"/>
            <a:ext cx="3581400" cy="4454525"/>
          </a:xfrm>
        </p:spPr>
        <p:txBody>
          <a:bodyPr>
            <a:noAutofit/>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The size of a pin head at first, and the size of a pea after feeding</a:t>
            </a:r>
          </a:p>
          <a:p>
            <a:pPr marL="514350" indent="-514350">
              <a:spcAft>
                <a:spcPts val="0"/>
              </a:spcAft>
              <a:buClr>
                <a:schemeClr val="accent2">
                  <a:lumMod val="50000"/>
                </a:schemeClr>
              </a:buClr>
              <a:buFont typeface="Wingdings" pitchFamily="2" charset="2"/>
              <a:buAutoNum type="alphaUcPeriod"/>
            </a:pPr>
            <a:r>
              <a:rPr lang="en-US" sz="2400">
                <a:solidFill>
                  <a:schemeClr val="bg1"/>
                </a:solidFill>
                <a:effectLst/>
                <a:latin typeface="Calibri" panose="020F0502020204030204" pitchFamily="34" charset="0"/>
              </a:rPr>
              <a:t>About </a:t>
            </a:r>
            <a:r>
              <a:rPr lang="en-US" sz="2400" dirty="0">
                <a:solidFill>
                  <a:schemeClr val="bg1"/>
                </a:solidFill>
                <a:effectLst/>
                <a:latin typeface="Calibri" panose="020F0502020204030204" pitchFamily="34" charset="0"/>
              </a:rPr>
              <a:t>the size of a sesame seed </a:t>
            </a:r>
          </a:p>
          <a:p>
            <a:pPr marL="514350" indent="-514350">
              <a:spcAft>
                <a:spcPts val="0"/>
              </a:spcAft>
              <a:buClr>
                <a:schemeClr val="accent2">
                  <a:lumMod val="50000"/>
                </a:schemeClr>
              </a:buClr>
              <a:buFont typeface="Wingdings" pitchFamily="2" charset="2"/>
              <a:buAutoNum type="alphaUcPeriod"/>
            </a:pPr>
            <a:r>
              <a:rPr lang="en-US">
                <a:solidFill>
                  <a:schemeClr val="bg1"/>
                </a:solidFill>
                <a:latin typeface="Calibri" panose="020F0502020204030204" pitchFamily="34" charset="0"/>
              </a:rPr>
              <a:t>About </a:t>
            </a:r>
            <a:r>
              <a:rPr lang="en-US" dirty="0">
                <a:solidFill>
                  <a:schemeClr val="bg1"/>
                </a:solidFill>
                <a:latin typeface="Calibri" panose="020F0502020204030204" pitchFamily="34" charset="0"/>
              </a:rPr>
              <a:t>the size of an apple seed</a:t>
            </a:r>
            <a:endParaRPr lang="en-US" sz="2400" dirty="0">
              <a:solidFill>
                <a:schemeClr val="bg1"/>
              </a:solidFill>
              <a:effectLst/>
              <a:latin typeface="Calibri" panose="020F0502020204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338599520"/>
              </p:ext>
            </p:extLst>
          </p:nvPr>
        </p:nvGraphicFramePr>
        <p:xfrm>
          <a:off x="3962400" y="1676400"/>
          <a:ext cx="4938713" cy="4280442"/>
        </p:xfrm>
        <a:graphic>
          <a:graphicData uri="http://schemas.openxmlformats.org/presentationml/2006/ole">
            <mc:AlternateContent xmlns:mc="http://schemas.openxmlformats.org/markup-compatibility/2006">
              <mc:Choice xmlns:v="urn:schemas-microsoft-com:vml" Requires="v">
                <p:oleObj spid="_x0000_s5159" name="Chart" r:id="rId7" imgW="4571946" imgH="5143608" progId="MSGraph.Chart.8">
                  <p:embed followColorScheme="full"/>
                </p:oleObj>
              </mc:Choice>
              <mc:Fallback>
                <p:oleObj name="Chart" r:id="rId7" imgW="4571946" imgH="5143608" progId="MSGraph.Chart.8">
                  <p:embed followColorScheme="full"/>
                  <p:pic>
                    <p:nvPicPr>
                      <p:cNvPr id="0" name=""/>
                      <p:cNvPicPr/>
                      <p:nvPr/>
                    </p:nvPicPr>
                    <p:blipFill>
                      <a:blip r:embed="rId8"/>
                      <a:stretch>
                        <a:fillRect/>
                      </a:stretch>
                    </p:blipFill>
                    <p:spPr>
                      <a:xfrm>
                        <a:off x="3962400" y="1676400"/>
                        <a:ext cx="4938713" cy="4280442"/>
                      </a:xfrm>
                      <a:prstGeom prst="rect">
                        <a:avLst/>
                      </a:prstGeom>
                    </p:spPr>
                  </p:pic>
                </p:oleObj>
              </mc:Fallback>
            </mc:AlternateContent>
          </a:graphicData>
        </a:graphic>
      </p:graphicFrame>
      <p:sp>
        <p:nvSpPr>
          <p:cNvPr id="5" name="TPResponseCounter" hidden="1"/>
          <p:cNvSpPr/>
          <p:nvPr>
            <p:custDataLst>
              <p:tags r:id="rId5"/>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28</a:t>
            </a:r>
          </a:p>
        </p:txBody>
      </p:sp>
    </p:spTree>
    <p:custDataLst>
      <p:tags r:id="rId2"/>
    </p:custDataLst>
    <p:extLst>
      <p:ext uri="{BB962C8B-B14F-4D97-AF65-F5344CB8AC3E}">
        <p14:creationId xmlns:p14="http://schemas.microsoft.com/office/powerpoint/2010/main" val="67489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a:solidFill>
                  <a:srgbClr val="FFFF00"/>
                </a:solidFill>
                <a:latin typeface="Calibri" panose="020F0502020204030204" pitchFamily="34" charset="0"/>
              </a:rPr>
              <a:t>The Bed Bug Life Cycle</a:t>
            </a:r>
          </a:p>
        </p:txBody>
      </p:sp>
      <p:pic>
        <p:nvPicPr>
          <p:cNvPr id="6" name="Picture 5"/>
          <p:cNvPicPr>
            <a:picLocks noChangeAspect="1"/>
          </p:cNvPicPr>
          <p:nvPr/>
        </p:nvPicPr>
        <p:blipFill>
          <a:blip r:embed="rId2"/>
          <a:stretch>
            <a:fillRect/>
          </a:stretch>
        </p:blipFill>
        <p:spPr>
          <a:xfrm>
            <a:off x="4419600" y="1219200"/>
            <a:ext cx="4552817" cy="5410200"/>
          </a:xfrm>
          <a:prstGeom prst="rect">
            <a:avLst/>
          </a:prstGeom>
        </p:spPr>
      </p:pic>
      <p:sp>
        <p:nvSpPr>
          <p:cNvPr id="7" name="TextBox 6"/>
          <p:cNvSpPr txBox="1"/>
          <p:nvPr/>
        </p:nvSpPr>
        <p:spPr>
          <a:xfrm>
            <a:off x="304800" y="1066800"/>
            <a:ext cx="41910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panose="020F0502020204030204" pitchFamily="34" charset="0"/>
              </a:rPr>
              <a:t>Egg</a:t>
            </a:r>
          </a:p>
          <a:p>
            <a:pPr marL="457200" indent="-457200">
              <a:buFont typeface="Arial" panose="020B0604020202020204" pitchFamily="34" charset="0"/>
              <a:buChar char="•"/>
            </a:pPr>
            <a:r>
              <a:rPr lang="en-US" sz="3200" dirty="0">
                <a:latin typeface="Calibri" panose="020F0502020204030204" pitchFamily="34" charset="0"/>
              </a:rPr>
              <a:t>Nymph (5 stages)</a:t>
            </a:r>
          </a:p>
          <a:p>
            <a:pPr marL="457200" indent="-457200">
              <a:buFont typeface="Arial" panose="020B0604020202020204" pitchFamily="34" charset="0"/>
              <a:buChar char="•"/>
            </a:pPr>
            <a:r>
              <a:rPr lang="en-US" sz="3200" dirty="0">
                <a:latin typeface="Calibri" panose="020F0502020204030204" pitchFamily="34" charset="0"/>
              </a:rPr>
              <a:t>Adults</a:t>
            </a:r>
          </a:p>
          <a:p>
            <a:endParaRPr lang="en-US" sz="3200" dirty="0">
              <a:latin typeface="Calibri" panose="020F0502020204030204" pitchFamily="34" charset="0"/>
            </a:endParaRPr>
          </a:p>
          <a:p>
            <a:r>
              <a:rPr lang="en-US" sz="3200" dirty="0">
                <a:latin typeface="Calibri" panose="020F0502020204030204" pitchFamily="34" charset="0"/>
              </a:rPr>
              <a:t>Bed bugs need to feed on blood at least once during each life stage after hatching.</a:t>
            </a:r>
          </a:p>
        </p:txBody>
      </p:sp>
    </p:spTree>
    <p:extLst>
      <p:ext uri="{BB962C8B-B14F-4D97-AF65-F5344CB8AC3E}">
        <p14:creationId xmlns:p14="http://schemas.microsoft.com/office/powerpoint/2010/main" val="1817456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533400" y="425450"/>
            <a:ext cx="7086600" cy="641350"/>
          </a:xfrm>
        </p:spPr>
        <p:txBody>
          <a:bodyPr>
            <a:noAutofit/>
          </a:bodyPr>
          <a:lstStyle/>
          <a:p>
            <a:r>
              <a:rPr lang="en-US" sz="3600" b="1" cap="none" dirty="0">
                <a:latin typeface="Calibri" panose="020F0502020204030204" pitchFamily="34" charset="0"/>
              </a:rPr>
              <a:t>Adults are about the size of an apple seed</a:t>
            </a:r>
          </a:p>
        </p:txBody>
      </p:sp>
      <p:pic>
        <p:nvPicPr>
          <p:cNvPr id="93186" name="Picture 2" descr="http://www.injuryboard.com/uploadedImages/InjuryBoardcom_Content/Blogs/News_Blog/News/bed%20bugs%20wiki%20commons%20500.jpg"/>
          <p:cNvPicPr>
            <a:picLocks noChangeAspect="1" noChangeArrowheads="1"/>
          </p:cNvPicPr>
          <p:nvPr/>
        </p:nvPicPr>
        <p:blipFill>
          <a:blip r:embed="rId2" cstate="print"/>
          <a:srcRect/>
          <a:stretch>
            <a:fillRect/>
          </a:stretch>
        </p:blipFill>
        <p:spPr bwMode="auto">
          <a:xfrm>
            <a:off x="228600" y="1676400"/>
            <a:ext cx="3195145" cy="2895600"/>
          </a:xfrm>
          <a:prstGeom prst="rect">
            <a:avLst/>
          </a:prstGeom>
          <a:ln>
            <a:noFill/>
          </a:ln>
          <a:effectLst>
            <a:softEdge rad="112500"/>
          </a:effectLst>
        </p:spPr>
      </p:pic>
      <p:pic>
        <p:nvPicPr>
          <p:cNvPr id="93192" name="Picture 8" descr="http://howtogetridofbedbugsnow.com/bedbugpicture.jpg"/>
          <p:cNvPicPr>
            <a:picLocks noChangeAspect="1" noChangeArrowheads="1"/>
          </p:cNvPicPr>
          <p:nvPr/>
        </p:nvPicPr>
        <p:blipFill>
          <a:blip r:embed="rId3" cstate="print"/>
          <a:srcRect/>
          <a:stretch>
            <a:fillRect/>
          </a:stretch>
        </p:blipFill>
        <p:spPr bwMode="auto">
          <a:xfrm>
            <a:off x="3352800" y="2920177"/>
            <a:ext cx="5638800" cy="3756851"/>
          </a:xfrm>
          <a:prstGeom prst="rect">
            <a:avLst/>
          </a:prstGeom>
          <a:ln>
            <a:noFill/>
          </a:ln>
          <a:effectLst>
            <a:softEdge rad="112500"/>
          </a:effectLst>
        </p:spPr>
      </p:pic>
      <p:pic>
        <p:nvPicPr>
          <p:cNvPr id="93190" name="Picture 6" descr="http://www.bedbugsguide.com/bed-bug-waste.jpg"/>
          <p:cNvPicPr>
            <a:picLocks noChangeAspect="1" noChangeArrowheads="1"/>
          </p:cNvPicPr>
          <p:nvPr/>
        </p:nvPicPr>
        <p:blipFill>
          <a:blip r:embed="rId4" cstate="print"/>
          <a:srcRect/>
          <a:stretch>
            <a:fillRect/>
          </a:stretch>
        </p:blipFill>
        <p:spPr bwMode="auto">
          <a:xfrm>
            <a:off x="4760881" y="762000"/>
            <a:ext cx="4019414" cy="2667000"/>
          </a:xfrm>
          <a:prstGeom prst="rect">
            <a:avLst/>
          </a:prstGeom>
          <a:ln>
            <a:noFill/>
          </a:ln>
          <a:effectLst>
            <a:softEdge rad="112500"/>
          </a:effectLst>
        </p:spPr>
      </p:pic>
    </p:spTree>
    <p:extLst>
      <p:ext uri="{BB962C8B-B14F-4D97-AF65-F5344CB8AC3E}">
        <p14:creationId xmlns:p14="http://schemas.microsoft.com/office/powerpoint/2010/main" val="424856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4" name="Picture 4" descr="fed nymphs (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306888" cy="4659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1st instar nymphs"/>
          <p:cNvPicPr>
            <a:picLocks noChangeAspect="1" noChangeArrowheads="1"/>
          </p:cNvPicPr>
          <p:nvPr/>
        </p:nvPicPr>
        <p:blipFill>
          <a:blip r:embed="rId4">
            <a:extLst>
              <a:ext uri="{28A0092B-C50C-407E-A947-70E740481C1C}">
                <a14:useLocalDpi xmlns:a14="http://schemas.microsoft.com/office/drawing/2010/main" val="0"/>
              </a:ext>
            </a:extLst>
          </a:blip>
          <a:srcRect l="2303" t="2699" r="2303" b="9000"/>
          <a:stretch>
            <a:fillRect/>
          </a:stretch>
        </p:blipFill>
        <p:spPr bwMode="auto">
          <a:xfrm rot="20044264">
            <a:off x="4833830" y="134824"/>
            <a:ext cx="4381767" cy="3458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994" t="15759" r="11834" b="12282"/>
          <a:stretch/>
        </p:blipFill>
        <p:spPr>
          <a:xfrm>
            <a:off x="3040422" y="3657600"/>
            <a:ext cx="5951178" cy="2966545"/>
          </a:xfrm>
          <a:prstGeom prst="rect">
            <a:avLst/>
          </a:prstGeom>
          <a:ln>
            <a:noFill/>
          </a:ln>
          <a:effectLst>
            <a:softEdge rad="112500"/>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6363" t="11976" r="20198" b="47007"/>
          <a:stretch/>
        </p:blipFill>
        <p:spPr>
          <a:xfrm>
            <a:off x="76200" y="5222327"/>
            <a:ext cx="3058696" cy="1483273"/>
          </a:xfrm>
          <a:prstGeom prst="rect">
            <a:avLst/>
          </a:prstGeom>
          <a:ln>
            <a:noFill/>
          </a:ln>
          <a:effectLst>
            <a:softEdge rad="112500"/>
          </a:effectLst>
        </p:spPr>
      </p:pic>
    </p:spTree>
    <p:extLst>
      <p:ext uri="{BB962C8B-B14F-4D97-AF65-F5344CB8AC3E}">
        <p14:creationId xmlns:p14="http://schemas.microsoft.com/office/powerpoint/2010/main" val="1593104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00" y="1066800"/>
            <a:ext cx="8653604" cy="5638800"/>
          </a:xfrm>
          <a:prstGeom prst="rect">
            <a:avLst/>
          </a:prstGeom>
          <a:ln>
            <a:noFill/>
          </a:ln>
          <a:effectLst>
            <a:softEdge rad="112500"/>
          </a:effectLst>
        </p:spPr>
      </p:pic>
    </p:spTree>
    <p:extLst>
      <p:ext uri="{BB962C8B-B14F-4D97-AF65-F5344CB8AC3E}">
        <p14:creationId xmlns:p14="http://schemas.microsoft.com/office/powerpoint/2010/main" val="291813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FE9CAC1-D034-4E8B-899B-8FDCA3F568BA}" type="slidenum">
              <a:rPr lang="en-US">
                <a:solidFill>
                  <a:srgbClr val="000000"/>
                </a:solidFill>
              </a:rPr>
              <a:pPr/>
              <a:t>16</a:t>
            </a:fld>
            <a:endParaRPr lang="en-US">
              <a:solidFill>
                <a:srgbClr val="000000"/>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1166"/>
          <a:stretch/>
        </p:blipFill>
        <p:spPr>
          <a:xfrm>
            <a:off x="112482" y="1349477"/>
            <a:ext cx="8919036" cy="5279923"/>
          </a:xfrm>
          <a:prstGeom prst="rect">
            <a:avLst/>
          </a:prstGeom>
          <a:ln>
            <a:noFill/>
          </a:ln>
          <a:effectLst>
            <a:softEdge rad="112500"/>
          </a:effectLst>
        </p:spPr>
      </p:pic>
      <p:sp>
        <p:nvSpPr>
          <p:cNvPr id="4" name="Rectangle 2"/>
          <p:cNvSpPr txBox="1">
            <a:spLocks noChangeArrowheads="1"/>
          </p:cNvSpPr>
          <p:nvPr/>
        </p:nvSpPr>
        <p:spPr>
          <a:xfrm>
            <a:off x="457200" y="274638"/>
            <a:ext cx="8229600" cy="1249362"/>
          </a:xfrm>
          <a:prstGeom prst="rect">
            <a:avLst/>
          </a:prstGeom>
        </p:spPr>
        <p:txBody>
          <a:bodyPr anchor="ctr">
            <a:normAutofit fontScale="90000" lnSpcReduction="20000"/>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FFFF00"/>
                </a:solidFill>
                <a:effectLst/>
                <a:uLnTx/>
                <a:uFillTx/>
                <a:latin typeface="Calibri" panose="020F0502020204030204" pitchFamily="34" charset="0"/>
              </a:rPr>
              <a:t>Bed bugs are </a:t>
            </a:r>
            <a:r>
              <a:rPr kumimoji="0" lang="en-US" sz="3200" b="0" i="0" u="sng" strike="noStrike" kern="0" cap="all" spc="0" normalizeH="0" baseline="0" noProof="0" dirty="0">
                <a:ln>
                  <a:noFill/>
                </a:ln>
                <a:solidFill>
                  <a:srgbClr val="FFFF00"/>
                </a:solidFill>
                <a:effectLst/>
                <a:uLnTx/>
                <a:uFillTx/>
                <a:latin typeface="Calibri" panose="020F0502020204030204" pitchFamily="34" charset="0"/>
              </a:rPr>
              <a:t>not</a:t>
            </a:r>
            <a:r>
              <a:rPr kumimoji="0" lang="en-US" sz="3200" b="0" i="0" u="none" strike="noStrike" kern="0" cap="all" spc="0" normalizeH="0" baseline="0" noProof="0" dirty="0">
                <a:ln>
                  <a:noFill/>
                </a:ln>
                <a:solidFill>
                  <a:srgbClr val="FFFF00"/>
                </a:solidFill>
                <a:effectLst/>
                <a:uLnTx/>
                <a:uFillTx/>
                <a:latin typeface="Calibri" panose="020F0502020204030204" pitchFamily="34" charset="0"/>
              </a:rPr>
              <a:t> known to effectively transmit disease organisms</a:t>
            </a:r>
            <a:br>
              <a:rPr kumimoji="0" lang="en-US" sz="3200" b="0" i="0" u="none" strike="noStrike" kern="0" cap="all" spc="0" normalizeH="0" baseline="0" noProof="0" dirty="0">
                <a:ln>
                  <a:noFill/>
                </a:ln>
                <a:solidFill>
                  <a:srgbClr val="FFFF00"/>
                </a:solidFill>
                <a:effectLst/>
                <a:uLnTx/>
                <a:uFillTx/>
                <a:latin typeface="Calibri" panose="020F0502020204030204" pitchFamily="34" charset="0"/>
              </a:rPr>
            </a:br>
            <a:endParaRPr kumimoji="0" lang="en-US" sz="3200" b="0" i="0" u="none" strike="noStrike" kern="0" cap="all" spc="0" normalizeH="0" baseline="0" noProof="0" dirty="0">
              <a:ln>
                <a:noFill/>
              </a:ln>
              <a:solidFill>
                <a:srgbClr val="FFFF00"/>
              </a:solidFill>
              <a:effectLst/>
              <a:uLnTx/>
              <a:uFillTx/>
              <a:latin typeface="Calibri" panose="020F0502020204030204" pitchFamily="34" charset="0"/>
            </a:endParaRPr>
          </a:p>
        </p:txBody>
      </p:sp>
    </p:spTree>
    <p:extLst>
      <p:ext uri="{BB962C8B-B14F-4D97-AF65-F5344CB8AC3E}">
        <p14:creationId xmlns:p14="http://schemas.microsoft.com/office/powerpoint/2010/main" val="35118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rmAutofit fontScale="90000"/>
          </a:bodyPr>
          <a:lstStyle/>
          <a:p>
            <a:pPr lvl="0" algn="ctr"/>
            <a:r>
              <a:rPr lang="en-US" sz="4400" dirty="0">
                <a:solidFill>
                  <a:schemeClr val="accent1"/>
                </a:solidFill>
                <a:effectLst/>
                <a:latin typeface="Calibri" panose="020F0502020204030204" pitchFamily="34" charset="0"/>
              </a:rPr>
              <a:t>In a home,</a:t>
            </a:r>
            <a:br>
              <a:rPr lang="en-US" sz="4400" dirty="0">
                <a:solidFill>
                  <a:schemeClr val="accent1"/>
                </a:solidFill>
                <a:effectLst/>
                <a:latin typeface="Calibri" panose="020F0502020204030204" pitchFamily="34" charset="0"/>
              </a:rPr>
            </a:br>
            <a:r>
              <a:rPr lang="en-US" sz="4400" dirty="0">
                <a:solidFill>
                  <a:schemeClr val="accent1"/>
                </a:solidFill>
                <a:effectLst/>
                <a:latin typeface="Calibri" panose="020F0502020204030204" pitchFamily="34" charset="0"/>
              </a:rPr>
              <a:t> where do bed bugs hide?	                    </a:t>
            </a:r>
            <a:r>
              <a:rPr lang="en-US" sz="2700" dirty="0">
                <a:solidFill>
                  <a:schemeClr val="accent1"/>
                </a:solidFill>
                <a:effectLst/>
                <a:latin typeface="Calibri" panose="020F0502020204030204" pitchFamily="34" charset="0"/>
              </a:rPr>
              <a:t>(Choose the top 3)</a:t>
            </a:r>
            <a:endParaRPr lang="en-US" dirty="0">
              <a:solidFill>
                <a:schemeClr val="accent1"/>
              </a:solidFill>
              <a:effectLst/>
              <a:latin typeface="Calibri" panose="020F0502020204030204" pitchFamily="34" charset="0"/>
            </a:endParaRPr>
          </a:p>
        </p:txBody>
      </p:sp>
      <p:sp>
        <p:nvSpPr>
          <p:cNvPr id="3" name="Content Placeholder 2"/>
          <p:cNvSpPr>
            <a:spLocks noGrp="1"/>
          </p:cNvSpPr>
          <p:nvPr>
            <p:ph idx="1"/>
          </p:nvPr>
        </p:nvSpPr>
        <p:spPr>
          <a:xfrm>
            <a:off x="381000" y="1828800"/>
            <a:ext cx="6781800" cy="4876800"/>
          </a:xfrm>
        </p:spPr>
        <p:txBody>
          <a:bodyPr>
            <a:normAutofit lnSpcReduction="10000"/>
          </a:bodyPr>
          <a:lstStyle/>
          <a:p>
            <a:pPr lvl="1">
              <a:buNone/>
            </a:pPr>
            <a:r>
              <a:rPr lang="en-US" sz="2800" dirty="0">
                <a:solidFill>
                  <a:srgbClr val="FFFF00"/>
                </a:solidFill>
                <a:latin typeface="Calibri" panose="020F0502020204030204" pitchFamily="34" charset="0"/>
              </a:rPr>
              <a:t>a.) box springs   </a:t>
            </a:r>
          </a:p>
          <a:p>
            <a:pPr lvl="1">
              <a:buNone/>
            </a:pPr>
            <a:r>
              <a:rPr lang="en-US" sz="2800" dirty="0">
                <a:solidFill>
                  <a:srgbClr val="FFFF00"/>
                </a:solidFill>
                <a:latin typeface="Calibri" panose="020F0502020204030204" pitchFamily="34" charset="0"/>
              </a:rPr>
              <a:t>b.) couches / chairs   </a:t>
            </a:r>
          </a:p>
          <a:p>
            <a:pPr lvl="1">
              <a:buNone/>
            </a:pPr>
            <a:r>
              <a:rPr lang="en-US" sz="2800" dirty="0">
                <a:solidFill>
                  <a:srgbClr val="FFFF00"/>
                </a:solidFill>
                <a:latin typeface="Calibri" panose="020F0502020204030204" pitchFamily="34" charset="0"/>
              </a:rPr>
              <a:t>c.) mattresses   </a:t>
            </a:r>
          </a:p>
          <a:p>
            <a:pPr lvl="1">
              <a:buNone/>
            </a:pPr>
            <a:r>
              <a:rPr lang="en-US" sz="2800" dirty="0">
                <a:solidFill>
                  <a:srgbClr val="FFFF00"/>
                </a:solidFill>
                <a:latin typeface="Calibri" panose="020F0502020204030204" pitchFamily="34" charset="0"/>
              </a:rPr>
              <a:t>d.) night stand / dresser    </a:t>
            </a:r>
          </a:p>
          <a:p>
            <a:pPr lvl="1">
              <a:buNone/>
            </a:pPr>
            <a:r>
              <a:rPr lang="en-US" sz="2800" dirty="0">
                <a:solidFill>
                  <a:srgbClr val="FFFF00"/>
                </a:solidFill>
                <a:latin typeface="Calibri" panose="020F0502020204030204" pitchFamily="34" charset="0"/>
              </a:rPr>
              <a:t>e.) baseboards and moldings    </a:t>
            </a:r>
          </a:p>
          <a:p>
            <a:pPr lvl="1">
              <a:buNone/>
            </a:pPr>
            <a:r>
              <a:rPr lang="en-US" sz="2800" dirty="0">
                <a:solidFill>
                  <a:srgbClr val="FFFF00"/>
                </a:solidFill>
                <a:latin typeface="Calibri" panose="020F0502020204030204" pitchFamily="34" charset="0"/>
              </a:rPr>
              <a:t>f.)  head boards and bed frames   </a:t>
            </a:r>
          </a:p>
          <a:p>
            <a:pPr lvl="1">
              <a:buNone/>
            </a:pPr>
            <a:r>
              <a:rPr lang="en-US" sz="2800" dirty="0">
                <a:solidFill>
                  <a:srgbClr val="FFFF00"/>
                </a:solidFill>
                <a:latin typeface="Calibri" panose="020F0502020204030204" pitchFamily="34" charset="0"/>
              </a:rPr>
              <a:t>g.) walls / ceilings   </a:t>
            </a:r>
          </a:p>
          <a:p>
            <a:pPr lvl="1">
              <a:buNone/>
            </a:pPr>
            <a:r>
              <a:rPr lang="en-US" sz="2800" dirty="0">
                <a:solidFill>
                  <a:srgbClr val="FFFF00"/>
                </a:solidFill>
                <a:latin typeface="Calibri" panose="020F0502020204030204" pitchFamily="34" charset="0"/>
              </a:rPr>
              <a:t>h.) TV remotes  </a:t>
            </a:r>
          </a:p>
          <a:p>
            <a:pPr lvl="1">
              <a:buNone/>
            </a:pPr>
            <a:r>
              <a:rPr lang="en-US" sz="2800" dirty="0">
                <a:solidFill>
                  <a:srgbClr val="FFFF00"/>
                </a:solidFill>
                <a:latin typeface="Calibri" panose="020F0502020204030204" pitchFamily="34" charset="0"/>
              </a:rPr>
              <a:t> </a:t>
            </a:r>
            <a:r>
              <a:rPr lang="en-US" sz="2800" dirty="0" err="1">
                <a:solidFill>
                  <a:srgbClr val="FFFF00"/>
                </a:solidFill>
                <a:latin typeface="Calibri" panose="020F0502020204030204" pitchFamily="34" charset="0"/>
              </a:rPr>
              <a:t>i</a:t>
            </a:r>
            <a:r>
              <a:rPr lang="en-US" sz="2800" dirty="0">
                <a:solidFill>
                  <a:srgbClr val="FFFF00"/>
                </a:solidFill>
                <a:latin typeface="Calibri" panose="020F0502020204030204" pitchFamily="34" charset="0"/>
              </a:rPr>
              <a:t>.) curtains / drapes  </a:t>
            </a:r>
          </a:p>
          <a:p>
            <a:pPr lvl="1">
              <a:buNone/>
            </a:pPr>
            <a:r>
              <a:rPr lang="en-US" sz="2800" dirty="0">
                <a:solidFill>
                  <a:srgbClr val="FFFF00"/>
                </a:solidFill>
                <a:latin typeface="Calibri" panose="020F0502020204030204" pitchFamily="34" charset="0"/>
              </a:rPr>
              <a:t> j.) toilets</a:t>
            </a:r>
            <a:endParaRPr lang="en-US" sz="2400" dirty="0">
              <a:solidFill>
                <a:srgbClr val="FFFF00"/>
              </a:solidFill>
              <a:latin typeface="Calibri" panose="020F0502020204030204" pitchFamily="34" charset="0"/>
            </a:endParaRPr>
          </a:p>
          <a:p>
            <a:endParaRPr lang="en-US" dirty="0">
              <a:solidFill>
                <a:srgbClr val="FFFF00"/>
              </a:solidFill>
              <a:latin typeface="Calibri" panose="020F0502020204030204" pitchFamily="34" charset="0"/>
            </a:endParaRPr>
          </a:p>
        </p:txBody>
      </p:sp>
      <p:pic>
        <p:nvPicPr>
          <p:cNvPr id="191490" name="Picture 2" descr="C:\Program Files\Microsoft Office\MEDIA\CAGCAT10\j0205462.wmf"/>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5715000" y="3429000"/>
            <a:ext cx="3429000" cy="3429000"/>
          </a:xfrm>
          <a:prstGeom prst="rect">
            <a:avLst/>
          </a:prstGeom>
          <a:noFill/>
        </p:spPr>
      </p:pic>
      <p:sp>
        <p:nvSpPr>
          <p:cNvPr id="8" name="Right Arrow 7"/>
          <p:cNvSpPr/>
          <p:nvPr/>
        </p:nvSpPr>
        <p:spPr>
          <a:xfrm>
            <a:off x="228600" y="1905000"/>
            <a:ext cx="457200" cy="228600"/>
          </a:xfrm>
          <a:prstGeom prst="rightArrow">
            <a:avLst/>
          </a:prstGeom>
          <a:solidFill>
            <a:srgbClr val="FFC00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52400" y="2895600"/>
            <a:ext cx="457200" cy="228600"/>
          </a:xfrm>
          <a:prstGeom prst="rightArrow">
            <a:avLst/>
          </a:prstGeom>
          <a:solidFill>
            <a:srgbClr val="FFC00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228600" y="4267200"/>
            <a:ext cx="457200" cy="228600"/>
          </a:xfrm>
          <a:prstGeom prst="rightArrow">
            <a:avLst/>
          </a:prstGeom>
          <a:solidFill>
            <a:srgbClr val="FFC00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65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6600" y="457200"/>
            <a:ext cx="2514600" cy="799306"/>
          </a:xfrm>
        </p:spPr>
        <p:txBody>
          <a:bodyPr>
            <a:noAutofit/>
          </a:bodyPr>
          <a:lstStyle/>
          <a:p>
            <a:r>
              <a:rPr lang="en-US" sz="6000" b="1" dirty="0"/>
              <a:t>Toilets</a:t>
            </a:r>
          </a:p>
        </p:txBody>
      </p:sp>
      <p:pic>
        <p:nvPicPr>
          <p:cNvPr id="6" name="Picture 1" descr="DSCF1134.jpg"/>
          <p:cNvPicPr>
            <a:picLocks noGrp="1" noChangeAspect="1"/>
          </p:cNvPicPr>
          <p:nvPr>
            <p:ph sz="half" idx="1"/>
          </p:nvPr>
        </p:nvPicPr>
        <p:blipFill>
          <a:blip r:embed="rId3" cstate="print"/>
          <a:srcRect/>
          <a:stretch>
            <a:fillRect/>
          </a:stretch>
        </p:blipFill>
        <p:spPr bwMode="auto">
          <a:xfrm>
            <a:off x="0" y="0"/>
            <a:ext cx="9144000" cy="6858000"/>
          </a:xfrm>
          <a:prstGeom prst="rect">
            <a:avLst/>
          </a:prstGeom>
          <a:ln>
            <a:noFill/>
          </a:ln>
          <a:effectLst>
            <a:softEdge rad="112500"/>
          </a:effectLst>
        </p:spPr>
      </p:pic>
      <p:pic>
        <p:nvPicPr>
          <p:cNvPr id="7" name="Picture 1" descr="DSC_4347.jpg"/>
          <p:cNvPicPr>
            <a:picLocks noGrp="1" noChangeAspect="1"/>
          </p:cNvPicPr>
          <p:nvPr>
            <p:ph sz="half" idx="2"/>
          </p:nvPr>
        </p:nvPicPr>
        <p:blipFill>
          <a:blip r:embed="rId4" cstate="print"/>
          <a:srcRect/>
          <a:stretch>
            <a:fillRect/>
          </a:stretch>
        </p:blipFill>
        <p:spPr bwMode="auto">
          <a:xfrm>
            <a:off x="4876800" y="2286000"/>
            <a:ext cx="4038600" cy="2682465"/>
          </a:xfrm>
          <a:prstGeom prst="ellipse">
            <a:avLst/>
          </a:prstGeom>
          <a:ln>
            <a:noFill/>
          </a:ln>
          <a:effectLst>
            <a:softEdge rad="112500"/>
          </a:effectLst>
        </p:spPr>
      </p:pic>
      <p:sp>
        <p:nvSpPr>
          <p:cNvPr id="9" name="Right Arrow 8"/>
          <p:cNvSpPr/>
          <p:nvPr/>
        </p:nvSpPr>
        <p:spPr>
          <a:xfrm rot="755159" flipH="1">
            <a:off x="3409205" y="3012071"/>
            <a:ext cx="1195362"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75000"/>
                </a:schemeClr>
              </a:solidFill>
            </a:endParaRPr>
          </a:p>
        </p:txBody>
      </p:sp>
      <p:sp>
        <p:nvSpPr>
          <p:cNvPr id="10" name="Rectangle 9"/>
          <p:cNvSpPr/>
          <p:nvPr/>
        </p:nvSpPr>
        <p:spPr>
          <a:xfrm>
            <a:off x="656976" y="906959"/>
            <a:ext cx="3830857" cy="769441"/>
          </a:xfrm>
          <a:prstGeom prst="rect">
            <a:avLst/>
          </a:prstGeom>
        </p:spPr>
        <p:txBody>
          <a:bodyPr wrap="none">
            <a:spAutoFit/>
          </a:bodyPr>
          <a:lstStyle/>
          <a:p>
            <a:r>
              <a:rPr lang="en-US" sz="4400" b="1" dirty="0">
                <a:solidFill>
                  <a:srgbClr val="FFFF00"/>
                </a:solidFill>
                <a:latin typeface="Calibri" panose="020F0502020204030204" pitchFamily="34" charset="0"/>
              </a:rPr>
              <a:t>Even in the </a:t>
            </a:r>
            <a:r>
              <a:rPr lang="en-US" sz="4400" b="1" dirty="0" err="1">
                <a:solidFill>
                  <a:srgbClr val="FFFF00"/>
                </a:solidFill>
                <a:latin typeface="Calibri" panose="020F0502020204030204" pitchFamily="34" charset="0"/>
              </a:rPr>
              <a:t>loo</a:t>
            </a:r>
            <a:r>
              <a:rPr lang="en-US" sz="4400" b="1" dirty="0">
                <a:solidFill>
                  <a:srgbClr val="FFFF00"/>
                </a:solidFill>
                <a:latin typeface="Calibri" panose="020F0502020204030204" pitchFamily="34" charset="0"/>
              </a:rPr>
              <a:t>!</a:t>
            </a:r>
          </a:p>
        </p:txBody>
      </p:sp>
    </p:spTree>
    <p:extLst>
      <p:ext uri="{BB962C8B-B14F-4D97-AF65-F5344CB8AC3E}">
        <p14:creationId xmlns:p14="http://schemas.microsoft.com/office/powerpoint/2010/main" val="42507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0" y="2286000"/>
            <a:ext cx="8229600" cy="3657600"/>
          </a:xfrm>
        </p:spPr>
        <p:txBody>
          <a:bodyPr/>
          <a:lstStyle/>
          <a:p>
            <a:pPr marL="571500" indent="-571500" eaLnBrk="1" hangingPunct="1">
              <a:buFont typeface="Arial" panose="020B0604020202020204" pitchFamily="34" charset="0"/>
              <a:buChar char="•"/>
            </a:pPr>
            <a:r>
              <a:rPr lang="en-US" sz="3200" dirty="0">
                <a:latin typeface="Calibri" panose="020F0502020204030204" pitchFamily="34" charset="0"/>
              </a:rPr>
              <a:t>1910 -1940 bed bugs became a community-wide problem in US</a:t>
            </a:r>
          </a:p>
          <a:p>
            <a:pPr marL="571500" indent="-571500" eaLnBrk="1" hangingPunct="1">
              <a:buFont typeface="Arial" panose="020B0604020202020204" pitchFamily="34" charset="0"/>
              <a:buChar char="•"/>
            </a:pPr>
            <a:r>
              <a:rPr lang="en-US" sz="3200" dirty="0">
                <a:latin typeface="Calibri" panose="020F0502020204030204" pitchFamily="34" charset="0"/>
              </a:rPr>
              <a:t>Infestations were worse in poorer, </a:t>
            </a:r>
            <a:r>
              <a:rPr lang="en-US" sz="3200" dirty="0">
                <a:solidFill>
                  <a:srgbClr val="FFFF00"/>
                </a:solidFill>
                <a:latin typeface="Calibri" panose="020F0502020204030204" pitchFamily="34" charset="0"/>
              </a:rPr>
              <a:t>overcrowded</a:t>
            </a:r>
            <a:r>
              <a:rPr lang="en-US" sz="3200" dirty="0">
                <a:latin typeface="Calibri" panose="020F0502020204030204" pitchFamily="34" charset="0"/>
              </a:rPr>
              <a:t> </a:t>
            </a:r>
            <a:br>
              <a:rPr lang="en-US" sz="3200" dirty="0">
                <a:latin typeface="Calibri" panose="020F0502020204030204" pitchFamily="34" charset="0"/>
              </a:rPr>
            </a:br>
            <a:r>
              <a:rPr lang="en-US" sz="3200" dirty="0">
                <a:latin typeface="Calibri" panose="020F0502020204030204" pitchFamily="34" charset="0"/>
              </a:rPr>
              <a:t>communities, </a:t>
            </a:r>
            <a:br>
              <a:rPr lang="en-US" sz="3200" dirty="0">
                <a:latin typeface="Calibri" panose="020F0502020204030204" pitchFamily="34" charset="0"/>
              </a:rPr>
            </a:br>
            <a:r>
              <a:rPr lang="en-US" sz="3200" dirty="0">
                <a:latin typeface="Calibri" panose="020F0502020204030204" pitchFamily="34" charset="0"/>
              </a:rPr>
              <a:t>although </a:t>
            </a:r>
            <a:br>
              <a:rPr lang="en-US" sz="3200" dirty="0">
                <a:latin typeface="Calibri" panose="020F0502020204030204" pitchFamily="34" charset="0"/>
              </a:rPr>
            </a:br>
            <a:r>
              <a:rPr lang="en-US" sz="3200" dirty="0">
                <a:latin typeface="Calibri" panose="020F0502020204030204" pitchFamily="34" charset="0"/>
              </a:rPr>
              <a:t>wealthy </a:t>
            </a:r>
            <a:br>
              <a:rPr lang="en-US" sz="3200" dirty="0">
                <a:latin typeface="Calibri" panose="020F0502020204030204" pitchFamily="34" charset="0"/>
              </a:rPr>
            </a:br>
            <a:r>
              <a:rPr lang="en-US" sz="3200" dirty="0">
                <a:latin typeface="Calibri" panose="020F0502020204030204" pitchFamily="34" charset="0"/>
              </a:rPr>
              <a:t>households </a:t>
            </a:r>
            <a:br>
              <a:rPr lang="en-US" sz="3200" dirty="0">
                <a:latin typeface="Calibri" panose="020F0502020204030204" pitchFamily="34" charset="0"/>
              </a:rPr>
            </a:br>
            <a:r>
              <a:rPr lang="en-US" sz="3200" dirty="0">
                <a:latin typeface="Calibri" panose="020F0502020204030204" pitchFamily="34" charset="0"/>
              </a:rPr>
              <a:t>had problems </a:t>
            </a:r>
            <a:br>
              <a:rPr lang="en-US" sz="3200" dirty="0">
                <a:latin typeface="Calibri" panose="020F0502020204030204" pitchFamily="34" charset="0"/>
              </a:rPr>
            </a:br>
            <a:r>
              <a:rPr lang="en-US" sz="3200" dirty="0">
                <a:latin typeface="Calibri" panose="020F0502020204030204" pitchFamily="34" charset="0"/>
              </a:rPr>
              <a:t>as well</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278" t="23922" r="15323" b="18822"/>
          <a:stretch/>
        </p:blipFill>
        <p:spPr bwMode="auto">
          <a:xfrm>
            <a:off x="3657600" y="2514600"/>
            <a:ext cx="5202622" cy="38589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5916543"/>
            <a:ext cx="2459314" cy="707886"/>
          </a:xfrm>
          <a:prstGeom prst="rect">
            <a:avLst/>
          </a:prstGeom>
          <a:noFill/>
        </p:spPr>
        <p:txBody>
          <a:bodyPr wrap="square" rtlCol="0">
            <a:spAutoFit/>
          </a:bodyPr>
          <a:lstStyle/>
          <a:p>
            <a:pPr algn="r" fontAlgn="base">
              <a:spcBef>
                <a:spcPct val="0"/>
              </a:spcBef>
              <a:spcAft>
                <a:spcPct val="0"/>
              </a:spcAft>
            </a:pPr>
            <a:r>
              <a:rPr lang="en-US" sz="2000" dirty="0">
                <a:solidFill>
                  <a:prstClr val="white"/>
                </a:solidFill>
                <a:latin typeface="Calibri" panose="020F0502020204030204" pitchFamily="34" charset="0"/>
              </a:rPr>
              <a:t>Fumigation with hydrogen cyanide</a:t>
            </a:r>
          </a:p>
        </p:txBody>
      </p:sp>
      <p:sp>
        <p:nvSpPr>
          <p:cNvPr id="5" name="Rectangle 2"/>
          <p:cNvSpPr txBox="1">
            <a:spLocks noChangeArrowheads="1"/>
          </p:cNvSpPr>
          <p:nvPr/>
        </p:nvSpPr>
        <p:spPr>
          <a:xfrm>
            <a:off x="533400" y="152400"/>
            <a:ext cx="7086600" cy="64135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a:solidFill>
                  <a:srgbClr val="FFFF00"/>
                </a:solidFill>
                <a:latin typeface="Calibri" panose="020F0502020204030204" pitchFamily="34" charset="0"/>
              </a:rPr>
              <a:t>History</a:t>
            </a:r>
          </a:p>
        </p:txBody>
      </p:sp>
    </p:spTree>
    <p:extLst>
      <p:ext uri="{BB962C8B-B14F-4D97-AF65-F5344CB8AC3E}">
        <p14:creationId xmlns:p14="http://schemas.microsoft.com/office/powerpoint/2010/main" val="239168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c1.staticflickr.com/3/2149/1518235860_27a4190768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043"/>
            <a:ext cx="8153400" cy="61117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gatewayofhope.files.wordpress.com/2012/12/messy-room.jpg"/>
          <p:cNvPicPr>
            <a:picLocks noChangeAspect="1" noChangeArrowheads="1"/>
          </p:cNvPicPr>
          <p:nvPr/>
        </p:nvPicPr>
        <p:blipFill rotWithShape="1">
          <a:blip r:embed="rId4">
            <a:extLst>
              <a:ext uri="{28A0092B-C50C-407E-A947-70E740481C1C}">
                <a14:useLocalDpi xmlns:a14="http://schemas.microsoft.com/office/drawing/2010/main" val="0"/>
              </a:ext>
            </a:extLst>
          </a:blip>
          <a:srcRect b="8980"/>
          <a:stretch/>
        </p:blipFill>
        <p:spPr bwMode="auto">
          <a:xfrm>
            <a:off x="228599" y="299928"/>
            <a:ext cx="8941845" cy="610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27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28600" y="381000"/>
            <a:ext cx="8610600" cy="5181600"/>
          </a:xfrm>
        </p:spPr>
        <p:txBody>
          <a:bodyPr/>
          <a:lstStyle/>
          <a:p>
            <a:pPr eaLnBrk="1" hangingPunct="1">
              <a:lnSpc>
                <a:spcPct val="90000"/>
              </a:lnSpc>
            </a:pPr>
            <a:r>
              <a:rPr lang="en-US" altLang="en-US" sz="3600" b="1" dirty="0">
                <a:latin typeface="Calibri" panose="020F0502020204030204" pitchFamily="34" charset="0"/>
              </a:rPr>
              <a:t>Common pest in the US at the turn of the century</a:t>
            </a:r>
          </a:p>
          <a:p>
            <a:pPr eaLnBrk="1" hangingPunct="1">
              <a:lnSpc>
                <a:spcPct val="90000"/>
              </a:lnSpc>
            </a:pPr>
            <a:r>
              <a:rPr lang="en-US" altLang="en-US" sz="3600" b="1" dirty="0">
                <a:latin typeface="Calibri" panose="020F0502020204030204" pitchFamily="34" charset="0"/>
              </a:rPr>
              <a:t>Almost eradicated in 1940-50 due to DDT</a:t>
            </a:r>
            <a:endParaRPr lang="en-US" altLang="en-US" sz="3600" dirty="0">
              <a:latin typeface="Calibri" panose="020F0502020204030204" pitchFamily="34" charset="0"/>
            </a:endParaRPr>
          </a:p>
          <a:p>
            <a:pPr eaLnBrk="1" hangingPunct="1">
              <a:lnSpc>
                <a:spcPct val="90000"/>
              </a:lnSpc>
            </a:pPr>
            <a:r>
              <a:rPr lang="en-US" altLang="en-US" sz="3600" b="1" dirty="0">
                <a:latin typeface="Calibri" panose="020F0502020204030204" pitchFamily="34" charset="0"/>
              </a:rPr>
              <a:t>Resistance </a:t>
            </a:r>
            <a:br>
              <a:rPr lang="en-US" altLang="en-US" sz="3600" b="1" dirty="0">
                <a:latin typeface="Calibri" panose="020F0502020204030204" pitchFamily="34" charset="0"/>
              </a:rPr>
            </a:br>
            <a:r>
              <a:rPr lang="en-US" altLang="en-US" sz="3600" b="1" dirty="0">
                <a:latin typeface="Calibri" panose="020F0502020204030204" pitchFamily="34" charset="0"/>
              </a:rPr>
              <a:t>documented </a:t>
            </a:r>
            <a:br>
              <a:rPr lang="en-US" altLang="en-US" sz="3600" b="1" dirty="0">
                <a:latin typeface="Calibri" panose="020F0502020204030204" pitchFamily="34" charset="0"/>
              </a:rPr>
            </a:br>
            <a:r>
              <a:rPr lang="en-US" altLang="en-US" sz="3600" b="1" dirty="0">
                <a:latin typeface="Calibri" panose="020F0502020204030204" pitchFamily="34" charset="0"/>
              </a:rPr>
              <a:t>to DDT, </a:t>
            </a:r>
            <a:br>
              <a:rPr lang="en-US" altLang="en-US" sz="3600" b="1" dirty="0">
                <a:latin typeface="Calibri" panose="020F0502020204030204" pitchFamily="34" charset="0"/>
              </a:rPr>
            </a:br>
            <a:r>
              <a:rPr lang="en-US" altLang="en-US" sz="3600" b="1" dirty="0">
                <a:latin typeface="Calibri" panose="020F0502020204030204" pitchFamily="34" charset="0"/>
              </a:rPr>
              <a:t>malathion, </a:t>
            </a:r>
            <a:br>
              <a:rPr lang="en-US" altLang="en-US" sz="3600" b="1" dirty="0">
                <a:latin typeface="Calibri" panose="020F0502020204030204" pitchFamily="34" charset="0"/>
              </a:rPr>
            </a:br>
            <a:r>
              <a:rPr lang="en-US" altLang="en-US" sz="3600" b="1" dirty="0" err="1">
                <a:latin typeface="Calibri" panose="020F0502020204030204" pitchFamily="34" charset="0"/>
              </a:rPr>
              <a:t>carbamates</a:t>
            </a:r>
            <a:r>
              <a:rPr lang="en-US" altLang="en-US" sz="3600" b="1" dirty="0">
                <a:latin typeface="Calibri" panose="020F0502020204030204" pitchFamily="34" charset="0"/>
              </a:rPr>
              <a:t>  </a:t>
            </a:r>
            <a:br>
              <a:rPr lang="en-US" altLang="en-US" sz="3600" b="1" dirty="0">
                <a:latin typeface="Calibri" panose="020F0502020204030204" pitchFamily="34" charset="0"/>
              </a:rPr>
            </a:br>
            <a:r>
              <a:rPr lang="en-US" altLang="en-US" sz="3600" b="1" dirty="0">
                <a:latin typeface="Calibri" panose="020F0502020204030204" pitchFamily="34" charset="0"/>
              </a:rPr>
              <a:t>and </a:t>
            </a:r>
            <a:br>
              <a:rPr lang="en-US" altLang="en-US" sz="3600" b="1" dirty="0">
                <a:latin typeface="Calibri" panose="020F0502020204030204" pitchFamily="34" charset="0"/>
              </a:rPr>
            </a:br>
            <a:r>
              <a:rPr lang="en-US" altLang="en-US" sz="3600" b="1" dirty="0">
                <a:latin typeface="Calibri" panose="020F0502020204030204" pitchFamily="34" charset="0"/>
              </a:rPr>
              <a:t>pyrethroids</a:t>
            </a:r>
          </a:p>
          <a:p>
            <a:pPr eaLnBrk="1" hangingPunct="1">
              <a:lnSpc>
                <a:spcPct val="90000"/>
              </a:lnSpc>
            </a:pPr>
            <a:endParaRPr lang="en-US" altLang="en-US" sz="3600" dirty="0">
              <a:latin typeface="Calibri" panose="020F0502020204030204" pitchFamily="34" charset="0"/>
            </a:endParaRPr>
          </a:p>
        </p:txBody>
      </p:sp>
      <p:pic>
        <p:nvPicPr>
          <p:cNvPr id="5124" name="Picture 4" descr="Spraying DDT for bed bu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09922"/>
            <a:ext cx="4945580" cy="4519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945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76200" y="2438400"/>
            <a:ext cx="8534400" cy="4191000"/>
          </a:xfrm>
        </p:spPr>
        <p:txBody>
          <a:bodyPr/>
          <a:lstStyle/>
          <a:p>
            <a:pPr marL="571500" indent="-571500" eaLnBrk="1" hangingPunct="1">
              <a:buFont typeface="Arial" panose="020B0604020202020204" pitchFamily="34" charset="0"/>
              <a:buChar char="•"/>
            </a:pPr>
            <a:r>
              <a:rPr lang="en-US" sz="3600" dirty="0">
                <a:latin typeface="Calibri" panose="020F0502020204030204" pitchFamily="34" charset="0"/>
              </a:rPr>
              <a:t>Pull beds away from walls </a:t>
            </a:r>
          </a:p>
          <a:p>
            <a:pPr marL="571500" indent="-571500" eaLnBrk="1" hangingPunct="1">
              <a:buFont typeface="Arial" panose="020B0604020202020204" pitchFamily="34" charset="0"/>
              <a:buChar char="•"/>
            </a:pPr>
            <a:r>
              <a:rPr lang="en-US" sz="3600" dirty="0">
                <a:latin typeface="Calibri" panose="020F0502020204030204" pitchFamily="34" charset="0"/>
              </a:rPr>
              <a:t>Place bed legs in pans of oil</a:t>
            </a:r>
          </a:p>
          <a:p>
            <a:pPr marL="571500" indent="-571500" eaLnBrk="1" hangingPunct="1">
              <a:buFont typeface="Arial" panose="020B0604020202020204" pitchFamily="34" charset="0"/>
              <a:buChar char="•"/>
            </a:pPr>
            <a:r>
              <a:rPr lang="en-US" sz="3600" dirty="0">
                <a:latin typeface="Calibri" panose="020F0502020204030204" pitchFamily="34" charset="0"/>
              </a:rPr>
              <a:t>Application of pyrethrum powder (dried chrysanthemum flowers) dusted between the sheets of a bed</a:t>
            </a:r>
          </a:p>
          <a:p>
            <a:pPr marL="571500" indent="-571500" eaLnBrk="1" hangingPunct="1">
              <a:buFont typeface="Arial" panose="020B0604020202020204" pitchFamily="34" charset="0"/>
              <a:buChar char="•"/>
            </a:pPr>
            <a:r>
              <a:rPr lang="en-US" sz="3600" dirty="0">
                <a:latin typeface="Calibri" panose="020F0502020204030204" pitchFamily="34" charset="0"/>
              </a:rPr>
              <a:t>Vigorous housecleaning, washing </a:t>
            </a:r>
            <a:br>
              <a:rPr lang="en-US" sz="3600" dirty="0">
                <a:latin typeface="Calibri" panose="020F0502020204030204" pitchFamily="34" charset="0"/>
              </a:rPr>
            </a:br>
            <a:r>
              <a:rPr lang="en-US" sz="3600" dirty="0">
                <a:latin typeface="Calibri" panose="020F0502020204030204" pitchFamily="34" charset="0"/>
              </a:rPr>
              <a:t>bedding/beds</a:t>
            </a:r>
          </a:p>
          <a:p>
            <a:pPr marL="571500" indent="-571500" eaLnBrk="1" hangingPunct="1">
              <a:buFont typeface="Arial" panose="020B0604020202020204" pitchFamily="34" charset="0"/>
              <a:buChar char="•"/>
            </a:pPr>
            <a:r>
              <a:rPr lang="en-US" sz="3600" dirty="0">
                <a:latin typeface="Calibri" panose="020F0502020204030204" pitchFamily="34" charset="0"/>
              </a:rPr>
              <a:t>Dousing slats, springs, </a:t>
            </a:r>
            <a:br>
              <a:rPr lang="en-US" sz="3600" dirty="0">
                <a:latin typeface="Calibri" panose="020F0502020204030204" pitchFamily="34" charset="0"/>
              </a:rPr>
            </a:br>
            <a:r>
              <a:rPr lang="en-US" sz="3600" dirty="0">
                <a:latin typeface="Calibri" panose="020F0502020204030204" pitchFamily="34" charset="0"/>
              </a:rPr>
              <a:t>and crevices with </a:t>
            </a:r>
            <a:br>
              <a:rPr lang="en-US" sz="3600" dirty="0">
                <a:latin typeface="Calibri" panose="020F0502020204030204" pitchFamily="34" charset="0"/>
              </a:rPr>
            </a:br>
            <a:r>
              <a:rPr lang="en-US" sz="3600" dirty="0">
                <a:latin typeface="Calibri" panose="020F0502020204030204" pitchFamily="34" charset="0"/>
              </a:rPr>
              <a:t>boiling water or grease </a:t>
            </a:r>
            <a:br>
              <a:rPr lang="en-US" sz="3600" dirty="0">
                <a:latin typeface="Calibri" panose="020F0502020204030204" pitchFamily="34" charset="0"/>
              </a:rPr>
            </a:br>
            <a:r>
              <a:rPr lang="en-US" sz="3600" dirty="0">
                <a:latin typeface="Calibri" panose="020F0502020204030204" pitchFamily="34" charset="0"/>
              </a:rPr>
              <a:t>from salt pork or bacon</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69" b="7759"/>
          <a:stretch/>
        </p:blipFill>
        <p:spPr bwMode="auto">
          <a:xfrm>
            <a:off x="5638800" y="3810004"/>
            <a:ext cx="3385810" cy="28837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1736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197672" y="438703"/>
            <a:ext cx="3505200" cy="2488324"/>
          </a:xfrm>
        </p:spPr>
        <p:txBody>
          <a:bodyPr/>
          <a:lstStyle/>
          <a:p>
            <a:pPr eaLnBrk="1" hangingPunct="1"/>
            <a:r>
              <a:rPr lang="en-US" sz="4000" dirty="0">
                <a:latin typeface="Calibri" panose="020F0502020204030204" pitchFamily="34" charset="0"/>
              </a:rPr>
              <a:t>People resorted to extremely dangerous practices</a:t>
            </a:r>
          </a:p>
        </p:txBody>
      </p:sp>
      <p:sp>
        <p:nvSpPr>
          <p:cNvPr id="2" name="Rectangle 1"/>
          <p:cNvSpPr/>
          <p:nvPr/>
        </p:nvSpPr>
        <p:spPr>
          <a:xfrm>
            <a:off x="4267200" y="3749459"/>
            <a:ext cx="4572000" cy="2523768"/>
          </a:xfrm>
          <a:prstGeom prst="rect">
            <a:avLst/>
          </a:prstGeom>
        </p:spPr>
        <p:txBody>
          <a:bodyPr>
            <a:spAutoFit/>
          </a:bodyPr>
          <a:lstStyle/>
          <a:p>
            <a:pPr algn="ctr" fontAlgn="base">
              <a:spcBef>
                <a:spcPct val="0"/>
              </a:spcBef>
              <a:spcAft>
                <a:spcPct val="0"/>
              </a:spcAft>
            </a:pPr>
            <a:r>
              <a:rPr lang="en-US" sz="2800" dirty="0">
                <a:solidFill>
                  <a:srgbClr val="FFFF00"/>
                </a:solidFill>
                <a:latin typeface="Calibri" panose="020F0502020204030204" pitchFamily="34" charset="0"/>
              </a:rPr>
              <a:t>“Sometimes it is possible to destroy a light infestation by thorough soaking of the bed and other places with high-test </a:t>
            </a:r>
            <a:r>
              <a:rPr lang="en-US" sz="2800" b="1" dirty="0">
                <a:solidFill>
                  <a:srgbClr val="FFFF00"/>
                </a:solidFill>
                <a:latin typeface="Calibri" panose="020F0502020204030204" pitchFamily="34" charset="0"/>
              </a:rPr>
              <a:t>gasoline</a:t>
            </a:r>
            <a:r>
              <a:rPr lang="en-US" sz="2800" dirty="0">
                <a:solidFill>
                  <a:srgbClr val="FFFF00"/>
                </a:solidFill>
                <a:latin typeface="Calibri" panose="020F0502020204030204" pitchFamily="34" charset="0"/>
              </a:rPr>
              <a:t>” </a:t>
            </a:r>
            <a:br>
              <a:rPr lang="en-US" sz="2800" dirty="0">
                <a:solidFill>
                  <a:srgbClr val="FFFF00"/>
                </a:solidFill>
                <a:latin typeface="Calibri" panose="020F0502020204030204" pitchFamily="34" charset="0"/>
              </a:rPr>
            </a:br>
            <a:r>
              <a:rPr lang="en-US" dirty="0" err="1">
                <a:solidFill>
                  <a:srgbClr val="FFFF00"/>
                </a:solidFill>
                <a:latin typeface="Calibri" panose="020F0502020204030204" pitchFamily="34" charset="0"/>
              </a:rPr>
              <a:t>Doner</a:t>
            </a:r>
            <a:r>
              <a:rPr lang="en-US" dirty="0">
                <a:solidFill>
                  <a:srgbClr val="FFFF00"/>
                </a:solidFill>
                <a:latin typeface="Calibri" panose="020F0502020204030204" pitchFamily="34" charset="0"/>
              </a:rPr>
              <a:t> and </a:t>
            </a:r>
            <a:r>
              <a:rPr lang="en-US" dirty="0" err="1">
                <a:solidFill>
                  <a:srgbClr val="FFFF00"/>
                </a:solidFill>
                <a:latin typeface="Calibri" panose="020F0502020204030204" pitchFamily="34" charset="0"/>
              </a:rPr>
              <a:t>Thomssen</a:t>
            </a:r>
            <a:r>
              <a:rPr lang="en-US" dirty="0">
                <a:solidFill>
                  <a:srgbClr val="FFFF00"/>
                </a:solidFill>
                <a:latin typeface="Calibri" panose="020F0502020204030204" pitchFamily="34" charset="0"/>
              </a:rPr>
              <a:t> 1943 </a:t>
            </a:r>
            <a:endParaRPr lang="en-US" sz="2800" dirty="0">
              <a:solidFill>
                <a:srgbClr val="FFFF00"/>
              </a:solidFill>
              <a:latin typeface="Calibri" panose="020F0502020204030204" pitchFamily="34"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28" t="12310" r="50541" b="52591"/>
          <a:stretch/>
        </p:blipFill>
        <p:spPr bwMode="auto">
          <a:xfrm>
            <a:off x="355360" y="3901428"/>
            <a:ext cx="3911841" cy="23448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7" t="41943" r="34152" b="2505"/>
          <a:stretch/>
        </p:blipFill>
        <p:spPr bwMode="auto">
          <a:xfrm>
            <a:off x="3531704" y="650655"/>
            <a:ext cx="2286000" cy="29768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ل云玗İαЂÕØÚáÛ丫:Téxt Plàçèhòlðêr 表¥鷗字㌍_W 2"/>
          <p:cNvSpPr txBox="1">
            <a:spLocks/>
          </p:cNvSpPr>
          <p:nvPr/>
        </p:nvSpPr>
        <p:spPr bwMode="auto">
          <a:xfrm>
            <a:off x="5791200" y="609600"/>
            <a:ext cx="3352800" cy="3200400"/>
          </a:xfrm>
          <a:prstGeom prst="rect">
            <a:avLst/>
          </a:prstGeom>
          <a:noFill/>
          <a:ln w="9525">
            <a:noFill/>
            <a:miter lim="800000"/>
            <a:headEnd/>
            <a:tailEnd/>
          </a:ln>
        </p:spPr>
        <p:txBody>
          <a:bodyPr vert="horz" wrap="square" lIns="91440" tIns="91440" rIns="91440" bIns="91440" numCol="1" anchor="b" anchorCtr="0" compatLnSpc="1">
            <a:prstTxWarp prst="textNoShape">
              <a:avLst/>
            </a:prstTxWarp>
            <a:noAutofit/>
          </a:bodyPr>
          <a:lstStyle>
            <a:lvl1pPr marL="0" marR="0" indent="0" algn="l" rtl="0" eaLnBrk="0" fontAlgn="base" latinLnBrk="0" hangingPunct="0">
              <a:spcBef>
                <a:spcPct val="20000"/>
              </a:spcBef>
              <a:spcAft>
                <a:spcPct val="0"/>
              </a:spcAft>
              <a:buFontTx/>
              <a:buNone/>
              <a:defRPr sz="1800" i="0" baseline="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eaLnBrk="1" hangingPunct="1"/>
            <a:r>
              <a:rPr lang="en-US" sz="4000" dirty="0">
                <a:solidFill>
                  <a:prstClr val="white"/>
                </a:solidFill>
                <a:latin typeface="Calibri" panose="020F0502020204030204" pitchFamily="34" charset="0"/>
              </a:rPr>
              <a:t>Mercury chloride applied to the mattress using a feather </a:t>
            </a:r>
          </a:p>
        </p:txBody>
      </p:sp>
    </p:spTree>
    <p:extLst>
      <p:ext uri="{BB962C8B-B14F-4D97-AF65-F5344CB8AC3E}">
        <p14:creationId xmlns:p14="http://schemas.microsoft.com/office/powerpoint/2010/main" val="23148628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17550"/>
            <a:ext cx="3638685" cy="5632311"/>
          </a:xfrm>
          <a:prstGeom prst="rect">
            <a:avLst/>
          </a:prstGeom>
        </p:spPr>
        <p:txBody>
          <a:bodyPr wrap="square">
            <a:spAutoFit/>
          </a:bodyPr>
          <a:lstStyle/>
          <a:p>
            <a:pPr fontAlgn="base">
              <a:spcBef>
                <a:spcPct val="0"/>
              </a:spcBef>
              <a:spcAft>
                <a:spcPct val="0"/>
              </a:spcAft>
            </a:pPr>
            <a:r>
              <a:rPr lang="en-US" sz="3600" dirty="0">
                <a:solidFill>
                  <a:prstClr val="white"/>
                </a:solidFill>
                <a:latin typeface="Calibri" panose="020F0502020204030204" pitchFamily="34" charset="0"/>
              </a:rPr>
              <a:t>There was little understanding of chemical exposure risks</a:t>
            </a:r>
          </a:p>
          <a:p>
            <a:pPr fontAlgn="base">
              <a:spcBef>
                <a:spcPct val="0"/>
              </a:spcBef>
              <a:spcAft>
                <a:spcPct val="0"/>
              </a:spcAft>
            </a:pPr>
            <a:endParaRPr lang="en-US" sz="3600" dirty="0">
              <a:solidFill>
                <a:prstClr val="white"/>
              </a:solidFill>
              <a:latin typeface="Calibri" panose="020F0502020204030204" pitchFamily="34" charset="0"/>
            </a:endParaRPr>
          </a:p>
          <a:p>
            <a:pPr fontAlgn="base">
              <a:spcBef>
                <a:spcPct val="0"/>
              </a:spcBef>
              <a:spcAft>
                <a:spcPct val="0"/>
              </a:spcAft>
            </a:pPr>
            <a:endParaRPr lang="en-US" sz="3600" dirty="0">
              <a:solidFill>
                <a:prstClr val="white"/>
              </a:solidFill>
              <a:latin typeface="Calibri" panose="020F0502020204030204" pitchFamily="34" charset="0"/>
            </a:endParaRPr>
          </a:p>
          <a:p>
            <a:pPr algn="r" fontAlgn="base">
              <a:spcBef>
                <a:spcPct val="0"/>
              </a:spcBef>
              <a:spcAft>
                <a:spcPct val="0"/>
              </a:spcAft>
            </a:pPr>
            <a:endParaRPr lang="en-US" sz="3600" dirty="0">
              <a:solidFill>
                <a:prstClr val="white"/>
              </a:solidFill>
              <a:latin typeface="Calibri" panose="020F0502020204030204" pitchFamily="34" charset="0"/>
            </a:endParaRPr>
          </a:p>
          <a:p>
            <a:pPr algn="r" fontAlgn="base">
              <a:spcBef>
                <a:spcPct val="0"/>
              </a:spcBef>
              <a:spcAft>
                <a:spcPct val="0"/>
              </a:spcAft>
            </a:pPr>
            <a:endParaRPr lang="en-US" sz="3600" dirty="0">
              <a:solidFill>
                <a:prstClr val="white"/>
              </a:solidFill>
              <a:latin typeface="Calibri" panose="020F0502020204030204" pitchFamily="34" charset="0"/>
            </a:endParaRPr>
          </a:p>
          <a:p>
            <a:pPr algn="r" fontAlgn="base">
              <a:spcBef>
                <a:spcPct val="0"/>
              </a:spcBef>
              <a:spcAft>
                <a:spcPct val="0"/>
              </a:spcAft>
            </a:pPr>
            <a:r>
              <a:rPr lang="en-US" sz="3600" dirty="0">
                <a:solidFill>
                  <a:prstClr val="white"/>
                </a:solidFill>
                <a:latin typeface="Calibri" panose="020F0502020204030204" pitchFamily="34" charset="0"/>
              </a:rPr>
              <a:t>DDT impregnated wall paper</a:t>
            </a:r>
          </a:p>
        </p:txBody>
      </p:sp>
      <p:sp>
        <p:nvSpPr>
          <p:cNvPr id="12" name="Rectangle 2"/>
          <p:cNvSpPr txBox="1">
            <a:spLocks noChangeArrowheads="1"/>
          </p:cNvSpPr>
          <p:nvPr/>
        </p:nvSpPr>
        <p:spPr>
          <a:xfrm>
            <a:off x="3276600" y="76200"/>
            <a:ext cx="4000770" cy="641350"/>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3400" cap="none" dirty="0">
                <a:solidFill>
                  <a:srgbClr val="D4D2D0"/>
                </a:solidFill>
                <a:latin typeface="Calibri" panose="020F0502020204030204" pitchFamily="34" charset="0"/>
              </a:rPr>
              <a:t>1947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433" y="1"/>
            <a:ext cx="48645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22098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247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1066800"/>
            <a:ext cx="8229600" cy="2819400"/>
          </a:xfrm>
        </p:spPr>
        <p:txBody>
          <a:bodyPr/>
          <a:lstStyle/>
          <a:p>
            <a:pPr eaLnBrk="1" hangingPunct="1"/>
            <a:r>
              <a:rPr lang="en-US" sz="3600" dirty="0">
                <a:latin typeface="Calibri" panose="020F0502020204030204" pitchFamily="34" charset="0"/>
              </a:rPr>
              <a:t>Management relied upon </a:t>
            </a:r>
          </a:p>
          <a:p>
            <a:pPr marL="571500" indent="-571500" eaLnBrk="1" hangingPunct="1">
              <a:buFont typeface="Arial" panose="020B0604020202020204" pitchFamily="34" charset="0"/>
              <a:buChar char="•"/>
            </a:pPr>
            <a:r>
              <a:rPr lang="en-US" sz="3600" dirty="0">
                <a:latin typeface="Calibri" panose="020F0502020204030204" pitchFamily="34" charset="0"/>
              </a:rPr>
              <a:t>Labor intensive</a:t>
            </a:r>
          </a:p>
          <a:p>
            <a:pPr marL="571500" indent="-571500" eaLnBrk="1" hangingPunct="1">
              <a:buFont typeface="Arial" panose="020B0604020202020204" pitchFamily="34" charset="0"/>
              <a:buChar char="•"/>
            </a:pPr>
            <a:r>
              <a:rPr lang="en-US" sz="3600" dirty="0">
                <a:latin typeface="Calibri" panose="020F0502020204030204" pitchFamily="34" charset="0"/>
              </a:rPr>
              <a:t>Detailed work </a:t>
            </a:r>
          </a:p>
          <a:p>
            <a:pPr marL="571500" indent="-571500" eaLnBrk="1" hangingPunct="1">
              <a:buFont typeface="Arial" panose="020B0604020202020204" pitchFamily="34" charset="0"/>
              <a:buChar char="•"/>
            </a:pPr>
            <a:r>
              <a:rPr lang="en-US" sz="3600" dirty="0">
                <a:latin typeface="Calibri" panose="020F0502020204030204" pitchFamily="34" charset="0"/>
              </a:rPr>
              <a:t>Constant monitoring </a:t>
            </a:r>
          </a:p>
          <a:p>
            <a:pPr eaLnBrk="1" hangingPunct="1"/>
            <a:r>
              <a:rPr lang="en-US" sz="3600" dirty="0">
                <a:solidFill>
                  <a:srgbClr val="FFFF00"/>
                </a:solidFill>
                <a:latin typeface="Calibri" panose="020F0502020204030204" pitchFamily="34" charset="0"/>
              </a:rPr>
              <a:t>This is just as true today as it was then, despite technological advances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4654"/>
            <a:ext cx="3657600" cy="288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6650"/>
            <a:ext cx="3949146" cy="29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0074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1044476"/>
            <a:ext cx="4495801" cy="2308324"/>
          </a:xfrm>
          <a:prstGeom prst="rect">
            <a:avLst/>
          </a:prstGeom>
        </p:spPr>
        <p:txBody>
          <a:bodyPr wrap="square">
            <a:spAutoFit/>
          </a:bodyPr>
          <a:lstStyle/>
          <a:p>
            <a:pPr fontAlgn="base">
              <a:spcBef>
                <a:spcPct val="0"/>
              </a:spcBef>
              <a:spcAft>
                <a:spcPct val="0"/>
              </a:spcAft>
            </a:pPr>
            <a:r>
              <a:rPr lang="en-US" sz="3600" dirty="0">
                <a:solidFill>
                  <a:prstClr val="white"/>
                </a:solidFill>
                <a:latin typeface="Calibri" panose="020F0502020204030204" pitchFamily="34" charset="0"/>
              </a:rPr>
              <a:t>Some communities remain unaware of chemical exposure risks</a:t>
            </a:r>
          </a:p>
        </p:txBody>
      </p:sp>
      <p:sp>
        <p:nvSpPr>
          <p:cNvPr id="12" name="Rectangle 2"/>
          <p:cNvSpPr txBox="1">
            <a:spLocks noChangeArrowheads="1"/>
          </p:cNvSpPr>
          <p:nvPr/>
        </p:nvSpPr>
        <p:spPr>
          <a:xfrm>
            <a:off x="2019030" y="806450"/>
            <a:ext cx="3543570" cy="641350"/>
          </a:xfrm>
          <a:prstGeom prst="rect">
            <a:avLst/>
          </a:prstGeom>
        </p:spPr>
        <p:txBody>
          <a:bodyPr anchor="ct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cap="none" dirty="0">
                <a:solidFill>
                  <a:srgbClr val="FFFF00"/>
                </a:solidFill>
                <a:latin typeface="Calibri" panose="020F0502020204030204" pitchFamily="34" charset="0"/>
              </a:rPr>
              <a:t>2001 Arizona			</a:t>
            </a:r>
          </a:p>
        </p:txBody>
      </p:sp>
      <p:sp>
        <p:nvSpPr>
          <p:cNvPr id="8" name="Rectangle 7"/>
          <p:cNvSpPr/>
          <p:nvPr/>
        </p:nvSpPr>
        <p:spPr>
          <a:xfrm>
            <a:off x="5448030" y="76200"/>
            <a:ext cx="3543570" cy="6186309"/>
          </a:xfrm>
          <a:prstGeom prst="rect">
            <a:avLst/>
          </a:prstGeom>
        </p:spPr>
        <p:txBody>
          <a:bodyPr wrap="square">
            <a:spAutoFit/>
          </a:bodyPr>
          <a:lstStyle/>
          <a:p>
            <a:pPr fontAlgn="base">
              <a:spcBef>
                <a:spcPct val="0"/>
              </a:spcBef>
              <a:spcAft>
                <a:spcPct val="0"/>
              </a:spcAft>
            </a:pPr>
            <a:r>
              <a:rPr lang="en-US" sz="3600" dirty="0">
                <a:solidFill>
                  <a:prstClr val="white"/>
                </a:solidFill>
                <a:latin typeface="Calibri" panose="020F0502020204030204" pitchFamily="34" charset="0"/>
              </a:rPr>
              <a:t>Beds in school dorms were sprayed with </a:t>
            </a:r>
            <a:r>
              <a:rPr lang="en-US" sz="3600" dirty="0" err="1">
                <a:solidFill>
                  <a:prstClr val="white"/>
                </a:solidFill>
                <a:latin typeface="Calibri" panose="020F0502020204030204" pitchFamily="34" charset="0"/>
              </a:rPr>
              <a:t>diazinon</a:t>
            </a:r>
            <a:r>
              <a:rPr lang="en-US" sz="3600" dirty="0">
                <a:solidFill>
                  <a:prstClr val="white"/>
                </a:solidFill>
                <a:latin typeface="Calibri" panose="020F0502020204030204" pitchFamily="34" charset="0"/>
              </a:rPr>
              <a:t> weekly</a:t>
            </a:r>
          </a:p>
          <a:p>
            <a:pPr fontAlgn="base">
              <a:spcBef>
                <a:spcPct val="0"/>
              </a:spcBef>
              <a:spcAft>
                <a:spcPct val="0"/>
              </a:spcAft>
            </a:pPr>
            <a:endParaRPr lang="en-US" sz="3600" dirty="0">
              <a:solidFill>
                <a:prstClr val="white"/>
              </a:solidFill>
              <a:latin typeface="Calibri" panose="020F0502020204030204" pitchFamily="34" charset="0"/>
            </a:endParaRPr>
          </a:p>
          <a:p>
            <a:pPr fontAlgn="base">
              <a:spcBef>
                <a:spcPct val="0"/>
              </a:spcBef>
              <a:spcAft>
                <a:spcPct val="0"/>
              </a:spcAft>
            </a:pPr>
            <a:r>
              <a:rPr lang="en-US" sz="3600" dirty="0">
                <a:solidFill>
                  <a:prstClr val="white"/>
                </a:solidFill>
                <a:latin typeface="Calibri" panose="020F0502020204030204" pitchFamily="34" charset="0"/>
              </a:rPr>
              <a:t>Diazinon registration for in-home use withdrawn by manufacturer in 2004</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601"/>
          <a:stretch/>
        </p:blipFill>
        <p:spPr>
          <a:xfrm>
            <a:off x="228601" y="3398301"/>
            <a:ext cx="3944880" cy="3383499"/>
          </a:xfrm>
          <a:prstGeom prst="rect">
            <a:avLst/>
          </a:prstGeom>
          <a:ln>
            <a:noFill/>
          </a:ln>
          <a:effectLst>
            <a:softEdge rad="112500"/>
          </a:effec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899" y="2733617"/>
            <a:ext cx="2768388" cy="18383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487417" y="-31750"/>
            <a:ext cx="7086600" cy="641350"/>
          </a:xfrm>
        </p:spPr>
        <p:txBody>
          <a:bodyPr>
            <a:noAutofit/>
          </a:bodyPr>
          <a:lstStyle/>
          <a:p>
            <a:r>
              <a:rPr lang="en-US" sz="4000" b="1" cap="none" dirty="0">
                <a:solidFill>
                  <a:srgbClr val="FFFF00"/>
                </a:solidFill>
                <a:latin typeface="Calibri" panose="020F0502020204030204" pitchFamily="34" charset="0"/>
              </a:rPr>
              <a:t>Resurgence</a:t>
            </a:r>
          </a:p>
        </p:txBody>
      </p:sp>
    </p:spTree>
    <p:extLst>
      <p:ext uri="{BB962C8B-B14F-4D97-AF65-F5344CB8AC3E}">
        <p14:creationId xmlns:p14="http://schemas.microsoft.com/office/powerpoint/2010/main" val="693387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282650"/>
            <a:ext cx="8534400" cy="5016758"/>
          </a:xfrm>
          <a:prstGeom prst="rect">
            <a:avLst/>
          </a:prstGeom>
          <a:gradFill>
            <a:gsLst>
              <a:gs pos="0">
                <a:schemeClr val="accent3">
                  <a:lumMod val="60000"/>
                  <a:lumOff val="40000"/>
                </a:schemeClr>
              </a:gs>
              <a:gs pos="0">
                <a:schemeClr val="accent3">
                  <a:lumMod val="60000"/>
                  <a:lumOff val="40000"/>
                </a:schemeClr>
              </a:gs>
              <a:gs pos="50000">
                <a:schemeClr val="accent1">
                  <a:tint val="44500"/>
                  <a:satMod val="16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p:spPr>
        <p:txBody>
          <a:bodyPr>
            <a:spAutoFit/>
          </a:bodyPr>
          <a:lstStyle/>
          <a:p>
            <a:pPr>
              <a:defRPr/>
            </a:pPr>
            <a:r>
              <a:rPr lang="en-US" sz="8000" dirty="0">
                <a:solidFill>
                  <a:srgbClr val="002060"/>
                </a:solidFill>
                <a:latin typeface="Calibri" panose="020F0502020204030204" pitchFamily="34" charset="0"/>
              </a:rPr>
              <a:t>40 bed bugs are in a 70°F room on May 2.  By Nov 2 how many are there? </a:t>
            </a:r>
          </a:p>
        </p:txBody>
      </p:sp>
      <p:cxnSp>
        <p:nvCxnSpPr>
          <p:cNvPr id="15" name="Straight Connector 14"/>
          <p:cNvCxnSpPr/>
          <p:nvPr/>
        </p:nvCxnSpPr>
        <p:spPr>
          <a:xfrm>
            <a:off x="3962400" y="6477000"/>
            <a:ext cx="274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733800" y="5266278"/>
            <a:ext cx="3132589" cy="1323439"/>
          </a:xfrm>
          <a:prstGeom prst="rect">
            <a:avLst/>
          </a:prstGeom>
          <a:noFill/>
        </p:spPr>
        <p:txBody>
          <a:bodyPr wrap="none" lIns="91440" tIns="45720" rIns="91440" bIns="45720">
            <a:spAutoFit/>
          </a:bodyPr>
          <a:lstStyle/>
          <a:p>
            <a:pPr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5,905!</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3224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371600"/>
            <a:ext cx="8229600" cy="4419600"/>
          </a:xfrm>
        </p:spPr>
        <p:txBody>
          <a:bodyPr/>
          <a:lstStyle/>
          <a:p>
            <a:pPr eaLnBrk="1" hangingPunct="1">
              <a:buFontTx/>
              <a:buChar char="•"/>
            </a:pPr>
            <a:r>
              <a:rPr lang="en-US" sz="3200" dirty="0">
                <a:latin typeface="Calibri" panose="020F0502020204030204" pitchFamily="34" charset="0"/>
              </a:rPr>
              <a:t>Reduction in pesticide use indoors </a:t>
            </a:r>
          </a:p>
          <a:p>
            <a:pPr eaLnBrk="1" hangingPunct="1">
              <a:buFontTx/>
              <a:buChar char="•"/>
            </a:pPr>
            <a:r>
              <a:rPr lang="en-US" sz="3200" dirty="0">
                <a:latin typeface="Calibri" panose="020F0502020204030204" pitchFamily="34" charset="0"/>
              </a:rPr>
              <a:t>Increase in global travel </a:t>
            </a:r>
          </a:p>
          <a:p>
            <a:pPr eaLnBrk="1" hangingPunct="1">
              <a:buFontTx/>
              <a:buChar char="•"/>
            </a:pPr>
            <a:r>
              <a:rPr lang="en-US" sz="3200" dirty="0">
                <a:latin typeface="Calibri" panose="020F0502020204030204" pitchFamily="34" charset="0"/>
              </a:rPr>
              <a:t>Insecticide resistance   </a:t>
            </a:r>
          </a:p>
          <a:p>
            <a:pPr eaLnBrk="1" hangingPunct="1">
              <a:buFontTx/>
              <a:buChar char="•"/>
            </a:pPr>
            <a:r>
              <a:rPr lang="en-US" sz="3200" dirty="0">
                <a:latin typeface="Calibri" panose="020F0502020204030204" pitchFamily="34" charset="0"/>
              </a:rPr>
              <a:t>Transient homeless</a:t>
            </a:r>
          </a:p>
          <a:p>
            <a:pPr eaLnBrk="1" hangingPunct="1">
              <a:buFontTx/>
              <a:buChar char="•"/>
            </a:pPr>
            <a:r>
              <a:rPr lang="en-US" sz="3200" dirty="0">
                <a:latin typeface="Calibri" panose="020F0502020204030204" pitchFamily="34" charset="0"/>
              </a:rPr>
              <a:t>Loss of DDT? </a:t>
            </a:r>
          </a:p>
        </p:txBody>
      </p:sp>
      <p:sp>
        <p:nvSpPr>
          <p:cNvPr id="4" name="Text Placeholder 2"/>
          <p:cNvSpPr txBox="1">
            <a:spLocks/>
          </p:cNvSpPr>
          <p:nvPr/>
        </p:nvSpPr>
        <p:spPr>
          <a:xfrm>
            <a:off x="381000" y="152400"/>
            <a:ext cx="8229600" cy="914400"/>
          </a:xfrm>
          <a:prstGeom prst="rect">
            <a:avLst/>
          </a:prstGeom>
        </p:spPr>
        <p:txBody>
          <a:bodyPr rIns="9144"/>
          <a:lstStyle/>
          <a:p>
            <a:pPr fontAlgn="auto">
              <a:spcBef>
                <a:spcPct val="20000"/>
              </a:spcBef>
              <a:spcAft>
                <a:spcPts val="0"/>
              </a:spcAft>
              <a:defRPr/>
            </a:pPr>
            <a:r>
              <a:rPr lang="en-US" sz="3200" b="1" kern="0" dirty="0">
                <a:latin typeface="Calibri" panose="020F0502020204030204" pitchFamily="34" charset="0"/>
              </a:rPr>
              <a:t>Why have bed bug infestations re-emerged in the developed world?</a:t>
            </a:r>
          </a:p>
        </p:txBody>
      </p:sp>
      <p:pic>
        <p:nvPicPr>
          <p:cNvPr id="227330" name="Picture 2" descr="http://t1.gstatic.com/images?q=tbn:ANd9GcRXuywDBV_RynAvX3N-6lASezi2k75A5UeAJU6IePDV2nDhcGAzyA"/>
          <p:cNvPicPr>
            <a:picLocks noChangeAspect="1" noChangeArrowheads="1"/>
          </p:cNvPicPr>
          <p:nvPr/>
        </p:nvPicPr>
        <p:blipFill>
          <a:blip r:embed="rId2" cstate="print"/>
          <a:srcRect t="10997"/>
          <a:stretch>
            <a:fillRect/>
          </a:stretch>
        </p:blipFill>
        <p:spPr bwMode="auto">
          <a:xfrm>
            <a:off x="2133600" y="4857750"/>
            <a:ext cx="2819399" cy="1879600"/>
          </a:xfrm>
          <a:prstGeom prst="rect">
            <a:avLst/>
          </a:prstGeom>
          <a:ln>
            <a:noFill/>
          </a:ln>
          <a:effectLst>
            <a:softEdge rad="112500"/>
          </a:effec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589" r="11996"/>
          <a:stretch/>
        </p:blipFill>
        <p:spPr>
          <a:xfrm>
            <a:off x="5675586" y="2968115"/>
            <a:ext cx="2935014" cy="3356485"/>
          </a:xfrm>
          <a:prstGeom prst="rect">
            <a:avLst/>
          </a:prstGeom>
          <a:ln>
            <a:noFill/>
          </a:ln>
          <a:effectLst>
            <a:softEdge rad="112500"/>
          </a:effectLst>
        </p:spPr>
      </p:pic>
      <p:sp>
        <p:nvSpPr>
          <p:cNvPr id="5" name="Rectangle 4"/>
          <p:cNvSpPr/>
          <p:nvPr/>
        </p:nvSpPr>
        <p:spPr>
          <a:xfrm>
            <a:off x="2790075" y="3643521"/>
            <a:ext cx="2524217" cy="707886"/>
          </a:xfrm>
          <a:prstGeom prst="rect">
            <a:avLst/>
          </a:prstGeom>
        </p:spPr>
        <p:txBody>
          <a:bodyPr wrap="none">
            <a:spAutoFit/>
          </a:bodyPr>
          <a:lstStyle/>
          <a:p>
            <a:pPr>
              <a:buFontTx/>
              <a:buChar char="•"/>
            </a:pPr>
            <a:r>
              <a:rPr lang="en-US" sz="4000" dirty="0">
                <a:latin typeface="Calibri" panose="020F0502020204030204" pitchFamily="34" charset="0"/>
              </a:rPr>
              <a:t>– No way!</a:t>
            </a:r>
          </a:p>
        </p:txBody>
      </p:sp>
    </p:spTree>
    <p:extLst>
      <p:ext uri="{BB962C8B-B14F-4D97-AF65-F5344CB8AC3E}">
        <p14:creationId xmlns:p14="http://schemas.microsoft.com/office/powerpoint/2010/main" val="1243889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3">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3">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500" fill="hold"/>
                                        <p:tgtEl>
                                          <p:spTgt spid="3">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3">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IFAS UFL bed bu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175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053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bfeed">
            <a:hlinkClick r:id="" action="ppaction://media"/>
            <a:extLst>
              <a:ext uri="{FF2B5EF4-FFF2-40B4-BE49-F238E27FC236}">
                <a16:creationId xmlns:a16="http://schemas.microsoft.com/office/drawing/2014/main" id="{11860F31-9F81-4EBD-AC4F-BD9D67F529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68468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41055"/>
            <a:ext cx="8229600" cy="2554545"/>
          </a:xfrm>
          <a:prstGeom prst="rect">
            <a:avLst/>
          </a:prstGeom>
        </p:spPr>
        <p:txBody>
          <a:bodyPr wrap="square">
            <a:spAutoFit/>
          </a:bodyPr>
          <a:lstStyle/>
          <a:p>
            <a:pPr fontAlgn="base">
              <a:spcBef>
                <a:spcPct val="0"/>
              </a:spcBef>
              <a:spcAft>
                <a:spcPct val="0"/>
              </a:spcAft>
            </a:pPr>
            <a:r>
              <a:rPr lang="en-US" sz="4000" b="1" u="sng" dirty="0">
                <a:solidFill>
                  <a:srgbClr val="FFFF00"/>
                </a:solidFill>
                <a:latin typeface="Calibri" panose="020F0502020204030204" pitchFamily="34" charset="0"/>
              </a:rPr>
              <a:t>Anyone</a:t>
            </a:r>
            <a:r>
              <a:rPr lang="en-US" sz="4000" dirty="0">
                <a:solidFill>
                  <a:srgbClr val="FFFF00"/>
                </a:solidFill>
                <a:latin typeface="Calibri" panose="020F0502020204030204" pitchFamily="34" charset="0"/>
              </a:rPr>
              <a:t> </a:t>
            </a:r>
            <a:br>
              <a:rPr lang="en-US" sz="4000" dirty="0">
                <a:solidFill>
                  <a:srgbClr val="FFFF00"/>
                </a:solidFill>
                <a:latin typeface="Calibri" panose="020F0502020204030204" pitchFamily="34" charset="0"/>
              </a:rPr>
            </a:br>
            <a:r>
              <a:rPr lang="en-US" sz="4000" dirty="0">
                <a:solidFill>
                  <a:srgbClr val="FFFF00"/>
                </a:solidFill>
                <a:latin typeface="Calibri" panose="020F0502020204030204" pitchFamily="34" charset="0"/>
              </a:rPr>
              <a:t>can accidently </a:t>
            </a:r>
            <a:br>
              <a:rPr lang="en-US" sz="4000" dirty="0">
                <a:solidFill>
                  <a:srgbClr val="FFFF00"/>
                </a:solidFill>
                <a:latin typeface="Calibri" panose="020F0502020204030204" pitchFamily="34" charset="0"/>
              </a:rPr>
            </a:br>
            <a:r>
              <a:rPr lang="en-US" sz="4000" dirty="0">
                <a:solidFill>
                  <a:srgbClr val="FFFF00"/>
                </a:solidFill>
                <a:latin typeface="Calibri" panose="020F0502020204030204" pitchFamily="34" charset="0"/>
              </a:rPr>
              <a:t>acquire bed </a:t>
            </a:r>
            <a:br>
              <a:rPr lang="en-US" sz="4000" dirty="0">
                <a:solidFill>
                  <a:srgbClr val="FFFF00"/>
                </a:solidFill>
                <a:latin typeface="Calibri" panose="020F0502020204030204" pitchFamily="34" charset="0"/>
              </a:rPr>
            </a:br>
            <a:r>
              <a:rPr lang="en-US" sz="4000" dirty="0">
                <a:solidFill>
                  <a:srgbClr val="FFFF00"/>
                </a:solidFill>
                <a:latin typeface="Calibri" panose="020F0502020204030204" pitchFamily="34" charset="0"/>
              </a:rPr>
              <a:t>bugs</a:t>
            </a:r>
            <a:endParaRPr lang="en-US" sz="4000" dirty="0">
              <a:solidFill>
                <a:srgbClr val="FFFFCC"/>
              </a:solidFill>
              <a:latin typeface="Calibri" panose="020F050202020403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0163"/>
          <a:stretch/>
        </p:blipFill>
        <p:spPr>
          <a:xfrm>
            <a:off x="228600" y="3124200"/>
            <a:ext cx="4725365" cy="3505199"/>
          </a:xfrm>
          <a:prstGeom prst="rect">
            <a:avLst/>
          </a:prstGeom>
          <a:ln>
            <a:noFill/>
          </a:ln>
          <a:effectLst>
            <a:softEdge rad="112500"/>
          </a:effec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572">
            <a:off x="4128615" y="675073"/>
            <a:ext cx="4900420" cy="374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561" y="4171949"/>
            <a:ext cx="30480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830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bnymphfeed">
            <a:hlinkClick r:id="" action="ppaction://media"/>
            <a:extLst>
              <a:ext uri="{FF2B5EF4-FFF2-40B4-BE49-F238E27FC236}">
                <a16:creationId xmlns:a16="http://schemas.microsoft.com/office/drawing/2014/main" id="{EAD58481-0B78-4DDA-B274-31849200F1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8554" y="762000"/>
            <a:ext cx="7346892" cy="5510169"/>
          </a:xfrm>
          <a:prstGeom prst="rect">
            <a:avLst/>
          </a:prstGeom>
        </p:spPr>
      </p:pic>
    </p:spTree>
    <p:extLst>
      <p:ext uri="{BB962C8B-B14F-4D97-AF65-F5344CB8AC3E}">
        <p14:creationId xmlns:p14="http://schemas.microsoft.com/office/powerpoint/2010/main" val="37684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sz="quarter" idx="11"/>
          </p:nvPr>
        </p:nvSpPr>
        <p:spPr>
          <a:xfrm>
            <a:off x="457200" y="1524000"/>
            <a:ext cx="8001000" cy="4419600"/>
          </a:xfrm>
        </p:spPr>
        <p:txBody>
          <a:bodyPr/>
          <a:lstStyle/>
          <a:p>
            <a:pPr eaLnBrk="1" hangingPunct="1">
              <a:buFontTx/>
              <a:buChar char="•"/>
            </a:pPr>
            <a:r>
              <a:rPr lang="en-US" sz="4000" dirty="0">
                <a:latin typeface="Calibri" panose="020F0502020204030204" pitchFamily="34" charset="0"/>
              </a:rPr>
              <a:t>Bed bugs feed on the blood of humans, birds and mice </a:t>
            </a:r>
          </a:p>
          <a:p>
            <a:pPr eaLnBrk="1" hangingPunct="1">
              <a:buFontTx/>
              <a:buChar char="•"/>
            </a:pPr>
            <a:r>
              <a:rPr lang="en-US" sz="4000" dirty="0">
                <a:latin typeface="Calibri" panose="020F0502020204030204" pitchFamily="34" charset="0"/>
              </a:rPr>
              <a:t>Saliva can cause a </a:t>
            </a:r>
            <a:br>
              <a:rPr lang="en-US" sz="4000" dirty="0">
                <a:latin typeface="Calibri" panose="020F0502020204030204" pitchFamily="34" charset="0"/>
              </a:rPr>
            </a:br>
            <a:r>
              <a:rPr lang="en-US" sz="4000" dirty="0">
                <a:latin typeface="Calibri" panose="020F0502020204030204" pitchFamily="34" charset="0"/>
              </a:rPr>
              <a:t>person to itch </a:t>
            </a:r>
            <a:br>
              <a:rPr lang="en-US" sz="4000" dirty="0">
                <a:latin typeface="Calibri" panose="020F0502020204030204" pitchFamily="34" charset="0"/>
              </a:rPr>
            </a:br>
            <a:r>
              <a:rPr lang="en-US" sz="4000" dirty="0">
                <a:latin typeface="Calibri" panose="020F0502020204030204" pitchFamily="34" charset="0"/>
              </a:rPr>
              <a:t>and cause swelling</a:t>
            </a:r>
          </a:p>
          <a:p>
            <a:pPr eaLnBrk="1" hangingPunct="1">
              <a:buFontTx/>
              <a:buChar char="•"/>
            </a:pPr>
            <a:r>
              <a:rPr lang="en-US" sz="4000" dirty="0">
                <a:latin typeface="Calibri" panose="020F0502020204030204" pitchFamily="34" charset="0"/>
              </a:rPr>
              <a:t>Scratching can </a:t>
            </a:r>
            <a:br>
              <a:rPr lang="en-US" sz="4000" dirty="0">
                <a:latin typeface="Calibri" panose="020F0502020204030204" pitchFamily="34" charset="0"/>
              </a:rPr>
            </a:br>
            <a:r>
              <a:rPr lang="en-US" sz="4000" dirty="0">
                <a:latin typeface="Calibri" panose="020F0502020204030204" pitchFamily="34" charset="0"/>
              </a:rPr>
              <a:t>lead to infected </a:t>
            </a:r>
            <a:br>
              <a:rPr lang="en-US" sz="4000" dirty="0">
                <a:latin typeface="Calibri" panose="020F0502020204030204" pitchFamily="34" charset="0"/>
              </a:rPr>
            </a:br>
            <a:r>
              <a:rPr lang="en-US" sz="4000" dirty="0">
                <a:latin typeface="Calibri" panose="020F0502020204030204" pitchFamily="34" charset="0"/>
              </a:rPr>
              <a:t>sores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050" y="1905000"/>
            <a:ext cx="3543300" cy="4724400"/>
          </a:xfrm>
          <a:prstGeom prst="rect">
            <a:avLst/>
          </a:prstGeom>
          <a:ln>
            <a:noFill/>
          </a:ln>
          <a:effectLst>
            <a:softEdge rad="112500"/>
          </a:effectLst>
        </p:spPr>
      </p:pic>
    </p:spTree>
    <p:extLst>
      <p:ext uri="{BB962C8B-B14F-4D97-AF65-F5344CB8AC3E}">
        <p14:creationId xmlns:p14="http://schemas.microsoft.com/office/powerpoint/2010/main" val="143803694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fontScale="90000"/>
          </a:bodyPr>
          <a:lstStyle/>
          <a:p>
            <a:pPr marL="571500" indent="-571500">
              <a:buFont typeface="Arial" pitchFamily="34" charset="0"/>
              <a:buChar char="•"/>
            </a:pPr>
            <a:r>
              <a:rPr lang="en-US" sz="4000" b="1" cap="none" dirty="0">
                <a:solidFill>
                  <a:schemeClr val="tx1"/>
                </a:solidFill>
                <a:effectLst/>
                <a:latin typeface="Calibri" panose="020F0502020204030204" pitchFamily="34" charset="0"/>
              </a:rPr>
              <a:t>Bites </a:t>
            </a:r>
            <a:r>
              <a:rPr lang="en-US" sz="4000" b="1" u="sng" cap="none" dirty="0">
                <a:solidFill>
                  <a:schemeClr val="tx1"/>
                </a:solidFill>
                <a:effectLst/>
                <a:latin typeface="Calibri" panose="020F0502020204030204" pitchFamily="34" charset="0"/>
              </a:rPr>
              <a:t>may</a:t>
            </a:r>
            <a:r>
              <a:rPr lang="en-US" sz="4000" b="1" cap="none" dirty="0">
                <a:solidFill>
                  <a:schemeClr val="tx1"/>
                </a:solidFill>
                <a:effectLst/>
                <a:latin typeface="Calibri" panose="020F0502020204030204" pitchFamily="34" charset="0"/>
              </a:rPr>
              <a:t> occur in lines</a:t>
            </a:r>
            <a:br>
              <a:rPr lang="en-US" sz="4000" b="1" cap="none" dirty="0">
                <a:solidFill>
                  <a:schemeClr val="tx1"/>
                </a:solidFill>
                <a:effectLst/>
                <a:latin typeface="Calibri" panose="020F0502020204030204" pitchFamily="34" charset="0"/>
              </a:rPr>
            </a:br>
            <a:r>
              <a:rPr lang="en-US" sz="4000" b="1" cap="none" dirty="0">
                <a:solidFill>
                  <a:schemeClr val="tx1"/>
                </a:solidFill>
                <a:effectLst/>
                <a:latin typeface="Calibri" panose="020F0502020204030204" pitchFamily="34" charset="0"/>
              </a:rPr>
              <a:t>- usually on exposed skin</a:t>
            </a:r>
          </a:p>
        </p:txBody>
      </p:sp>
      <p:pic>
        <p:nvPicPr>
          <p:cNvPr id="52228" name="Picture 2" descr="http://t1.gstatic.com/images?q=tbn:ANd9GcQOxTTDtaf8HMU6QR31HJrbbWVr2L4O-dE7JBxVteai6vbI-s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2" y="1828800"/>
            <a:ext cx="4068811"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52"/>
          <a:stretch/>
        </p:blipFill>
        <p:spPr bwMode="auto">
          <a:xfrm>
            <a:off x="685800" y="2057400"/>
            <a:ext cx="3352800" cy="4469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687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228600" y="152400"/>
            <a:ext cx="5791200" cy="5410200"/>
          </a:xfrm>
        </p:spPr>
        <p:txBody>
          <a:bodyPr/>
          <a:lstStyle/>
          <a:p>
            <a:pPr lvl="1" eaLnBrk="1" hangingPunct="1">
              <a:lnSpc>
                <a:spcPct val="90000"/>
              </a:lnSpc>
            </a:pPr>
            <a:r>
              <a:rPr lang="en-US" altLang="en-US" sz="3600" b="1" dirty="0">
                <a:latin typeface="Calibri" panose="020F0502020204030204" pitchFamily="34" charset="0"/>
              </a:rPr>
              <a:t>One study found 30% had a reaction</a:t>
            </a:r>
          </a:p>
          <a:p>
            <a:pPr lvl="1" eaLnBrk="1" hangingPunct="1">
              <a:lnSpc>
                <a:spcPct val="90000"/>
              </a:lnSpc>
            </a:pPr>
            <a:r>
              <a:rPr lang="en-US" altLang="en-US" sz="3600" b="1" dirty="0">
                <a:latin typeface="Calibri" panose="020F0502020204030204" pitchFamily="34" charset="0"/>
              </a:rPr>
              <a:t>Another study indicated 96% had reactions</a:t>
            </a:r>
          </a:p>
          <a:p>
            <a:pPr lvl="1" eaLnBrk="1" hangingPunct="1">
              <a:lnSpc>
                <a:spcPct val="90000"/>
              </a:lnSpc>
            </a:pPr>
            <a:r>
              <a:rPr lang="en-US" altLang="en-US" sz="3600" b="1" dirty="0">
                <a:latin typeface="Calibri" panose="020F0502020204030204" pitchFamily="34" charset="0"/>
              </a:rPr>
              <a:t>Reactions vary depending on your immune system and number of bites</a:t>
            </a:r>
          </a:p>
          <a:p>
            <a:pPr lvl="1" eaLnBrk="1" hangingPunct="1">
              <a:lnSpc>
                <a:spcPct val="90000"/>
              </a:lnSpc>
            </a:pPr>
            <a:r>
              <a:rPr lang="en-US" altLang="en-US" sz="3600" b="1" dirty="0">
                <a:latin typeface="Calibri" panose="020F0502020204030204" pitchFamily="34" charset="0"/>
              </a:rPr>
              <a:t>Bites do not confirm bed bug infestations</a:t>
            </a:r>
          </a:p>
        </p:txBody>
      </p:sp>
      <p:pic>
        <p:nvPicPr>
          <p:cNvPr id="14340" name="Picture 5" descr="welts-from-bed-bug-b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048000"/>
            <a:ext cx="2667000" cy="355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800"/>
            <a:ext cx="3117850" cy="26535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6248400"/>
            <a:ext cx="2979726" cy="369332"/>
          </a:xfrm>
          <a:prstGeom prst="rect">
            <a:avLst/>
          </a:prstGeom>
          <a:noFill/>
        </p:spPr>
        <p:txBody>
          <a:bodyPr wrap="none" rtlCol="0">
            <a:spAutoFit/>
          </a:bodyPr>
          <a:lstStyle/>
          <a:p>
            <a:r>
              <a:rPr lang="en-US" altLang="en-US" b="1" dirty="0">
                <a:latin typeface="Calibri" panose="020F0502020204030204" pitchFamily="34" charset="0"/>
              </a:rPr>
              <a:t>*(of refugees in Sierra Leone)</a:t>
            </a:r>
            <a:endParaRPr lang="en-US" dirty="0"/>
          </a:p>
        </p:txBody>
      </p:sp>
    </p:spTree>
    <p:extLst>
      <p:ext uri="{BB962C8B-B14F-4D97-AF65-F5344CB8AC3E}">
        <p14:creationId xmlns:p14="http://schemas.microsoft.com/office/powerpoint/2010/main" val="1261209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2"/>
          <p:cNvSpPr>
            <a:spLocks noGrp="1"/>
          </p:cNvSpPr>
          <p:nvPr>
            <p:ph type="body" sz="quarter" idx="11"/>
          </p:nvPr>
        </p:nvSpPr>
        <p:spPr>
          <a:xfrm>
            <a:off x="533400" y="685800"/>
            <a:ext cx="8229600" cy="5943600"/>
          </a:xfrm>
        </p:spPr>
        <p:txBody>
          <a:bodyPr/>
          <a:lstStyle/>
          <a:p>
            <a:pPr eaLnBrk="1" hangingPunct="1"/>
            <a:r>
              <a:rPr lang="en-US" sz="3800" dirty="0">
                <a:latin typeface="Calibri" panose="020F0502020204030204" pitchFamily="34" charset="0"/>
              </a:rPr>
              <a:t>Saliva causes a “sensitivity” to bites</a:t>
            </a:r>
          </a:p>
          <a:p>
            <a:pPr eaLnBrk="1" hangingPunct="1">
              <a:buFont typeface="Wingdings" pitchFamily="2" charset="2"/>
              <a:buChar char="§"/>
            </a:pPr>
            <a:r>
              <a:rPr lang="en-US" sz="3800" dirty="0">
                <a:latin typeface="Calibri" panose="020F0502020204030204" pitchFamily="34" charset="0"/>
              </a:rPr>
              <a:t> 	</a:t>
            </a:r>
            <a:r>
              <a:rPr lang="en-US" sz="3800" u="sng" dirty="0">
                <a:latin typeface="Calibri" panose="020F0502020204030204" pitchFamily="34" charset="0"/>
              </a:rPr>
              <a:t>5</a:t>
            </a:r>
            <a:r>
              <a:rPr lang="en-US" sz="3800" dirty="0">
                <a:latin typeface="Calibri" panose="020F0502020204030204" pitchFamily="34" charset="0"/>
              </a:rPr>
              <a:t> </a:t>
            </a:r>
            <a:r>
              <a:rPr lang="en-US" sz="3800" u="sng" dirty="0">
                <a:latin typeface="Calibri" panose="020F0502020204030204" pitchFamily="34" charset="0"/>
              </a:rPr>
              <a:t>stages</a:t>
            </a:r>
            <a:r>
              <a:rPr lang="en-US" sz="3800" dirty="0">
                <a:latin typeface="Calibri" panose="020F0502020204030204" pitchFamily="34" charset="0"/>
              </a:rPr>
              <a:t>:   no reaction;  delayed reaction;  both immediate  &amp; delayed;  immediate reaction only; &amp;  finally, no visible reaction.  </a:t>
            </a:r>
          </a:p>
          <a:p>
            <a:pPr eaLnBrk="1" hangingPunct="1">
              <a:buFontTx/>
              <a:buChar char="•"/>
            </a:pPr>
            <a:r>
              <a:rPr lang="en-US" sz="3800" dirty="0">
                <a:latin typeface="Calibri" panose="020F0502020204030204" pitchFamily="34" charset="0"/>
              </a:rPr>
              <a:t>True hypersensitivity can develop</a:t>
            </a:r>
          </a:p>
          <a:p>
            <a:pPr eaLnBrk="1" hangingPunct="1">
              <a:buFontTx/>
              <a:buChar char="•"/>
            </a:pPr>
            <a:r>
              <a:rPr lang="en-US" sz="3800" dirty="0">
                <a:latin typeface="Calibri" panose="020F0502020204030204" pitchFamily="34" charset="0"/>
              </a:rPr>
              <a:t>Asthma</a:t>
            </a:r>
          </a:p>
          <a:p>
            <a:pPr eaLnBrk="1" hangingPunct="1">
              <a:buFontTx/>
              <a:buChar char="•"/>
            </a:pPr>
            <a:r>
              <a:rPr lang="en-US" sz="3800" dirty="0">
                <a:latin typeface="Calibri" panose="020F0502020204030204" pitchFamily="34" charset="0"/>
              </a:rPr>
              <a:t>Anemia</a:t>
            </a:r>
          </a:p>
          <a:p>
            <a:pPr eaLnBrk="1" hangingPunct="1">
              <a:buFontTx/>
              <a:buChar char="•"/>
            </a:pPr>
            <a:r>
              <a:rPr lang="en-US" sz="3800" dirty="0">
                <a:latin typeface="Calibri" panose="020F0502020204030204" pitchFamily="34" charset="0"/>
              </a:rPr>
              <a:t>Skin lesions </a:t>
            </a:r>
            <a:br>
              <a:rPr lang="en-US" sz="3800" dirty="0">
                <a:latin typeface="Calibri" panose="020F0502020204030204" pitchFamily="34" charset="0"/>
              </a:rPr>
            </a:br>
            <a:r>
              <a:rPr lang="en-US" sz="3800" dirty="0">
                <a:latin typeface="Calibri" panose="020F0502020204030204" pitchFamily="34" charset="0"/>
              </a:rPr>
              <a:t>(multiple bites)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4114800"/>
            <a:ext cx="3736848" cy="2490216"/>
          </a:xfrm>
          <a:prstGeom prst="rect">
            <a:avLst/>
          </a:prstGeom>
          <a:ln>
            <a:noFill/>
          </a:ln>
          <a:effectLst>
            <a:softEdge rad="112500"/>
          </a:effectLst>
        </p:spPr>
      </p:pic>
    </p:spTree>
    <p:extLst>
      <p:ext uri="{BB962C8B-B14F-4D97-AF65-F5344CB8AC3E}">
        <p14:creationId xmlns:p14="http://schemas.microsoft.com/office/powerpoint/2010/main" val="34196088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304800"/>
            <a:ext cx="7086600" cy="641350"/>
          </a:xfrm>
          <a:prstGeom prst="rect">
            <a:avLst/>
          </a:prstGeom>
        </p:spPr>
        <p:txBody>
          <a:bodyPr>
            <a:normAutofit fontScale="97500"/>
          </a:bodyPr>
          <a:lstStyle/>
          <a:p>
            <a:pPr eaLnBrk="0" fontAlgn="base" hangingPunct="0">
              <a:spcBef>
                <a:spcPct val="0"/>
              </a:spcBef>
              <a:spcAft>
                <a:spcPct val="0"/>
              </a:spcAft>
              <a:defRPr/>
            </a:pPr>
            <a:r>
              <a:rPr lang="en-US" sz="3400" kern="0" cap="all" dirty="0">
                <a:solidFill>
                  <a:srgbClr val="FFFF00"/>
                </a:solidFill>
                <a:effectLst>
                  <a:outerShdw blurRad="51000" dist="37000" dir="5400000" algn="tl" rotWithShape="0">
                    <a:srgbClr val="000000">
                      <a:alpha val="25000"/>
                    </a:srgbClr>
                  </a:outerShdw>
                </a:effectLst>
                <a:latin typeface="Calibri" panose="020F0502020204030204" pitchFamily="34" charset="0"/>
              </a:rPr>
              <a:t>A day in the life of a bed bug</a:t>
            </a:r>
          </a:p>
        </p:txBody>
      </p:sp>
      <p:pic>
        <p:nvPicPr>
          <p:cNvPr id="285698" name="Picture 2" descr="http://themurkyfringe.com/wp-content/uploads/2011/05/SunFull_50s_9Aug2003Captioned.jpg"/>
          <p:cNvPicPr>
            <a:picLocks noChangeAspect="1" noChangeArrowheads="1"/>
          </p:cNvPicPr>
          <p:nvPr/>
        </p:nvPicPr>
        <p:blipFill>
          <a:blip r:embed="rId2" cstate="print"/>
          <a:srcRect l="12083" t="-2223" r="10833" b="-556"/>
          <a:stretch>
            <a:fillRect/>
          </a:stretch>
        </p:blipFill>
        <p:spPr bwMode="auto">
          <a:xfrm>
            <a:off x="7010400" y="0"/>
            <a:ext cx="2133600" cy="2133600"/>
          </a:xfrm>
          <a:prstGeom prst="ellipse">
            <a:avLst/>
          </a:prstGeom>
          <a:ln>
            <a:noFill/>
          </a:ln>
          <a:effectLst>
            <a:softEdge rad="112500"/>
          </a:effectLst>
        </p:spPr>
      </p:pic>
      <p:pic>
        <p:nvPicPr>
          <p:cNvPr id="285700" name="Picture 4" descr="http://t3.gstatic.com/images?q=tbn:ANd9GcSage5J30VPJNybnzIpQ391itd0ccqwBt-FcBksw4pgxXZa_W6FgQ&amp;t=1"/>
          <p:cNvPicPr>
            <a:picLocks noChangeAspect="1" noChangeArrowheads="1"/>
          </p:cNvPicPr>
          <p:nvPr/>
        </p:nvPicPr>
        <p:blipFill>
          <a:blip r:embed="rId3" cstate="print"/>
          <a:srcRect/>
          <a:stretch>
            <a:fillRect/>
          </a:stretch>
        </p:blipFill>
        <p:spPr bwMode="auto">
          <a:xfrm>
            <a:off x="0" y="4438650"/>
            <a:ext cx="2085975" cy="2190750"/>
          </a:xfrm>
          <a:prstGeom prst="ellipse">
            <a:avLst/>
          </a:prstGeom>
          <a:ln>
            <a:noFill/>
          </a:ln>
          <a:effectLst>
            <a:softEdge rad="112500"/>
          </a:effectLst>
        </p:spPr>
      </p:pic>
      <p:pic>
        <p:nvPicPr>
          <p:cNvPr id="285702" name="Picture 6" descr="http://www.bedbuginfo.com/images/bed-bugs-mattress-pictures-1a.jpg"/>
          <p:cNvPicPr>
            <a:picLocks noChangeAspect="1" noChangeArrowheads="1"/>
          </p:cNvPicPr>
          <p:nvPr/>
        </p:nvPicPr>
        <p:blipFill>
          <a:blip r:embed="rId4" cstate="print"/>
          <a:srcRect/>
          <a:stretch>
            <a:fillRect/>
          </a:stretch>
        </p:blipFill>
        <p:spPr bwMode="auto">
          <a:xfrm>
            <a:off x="3581400" y="1047749"/>
            <a:ext cx="3048000" cy="2032001"/>
          </a:xfrm>
          <a:prstGeom prst="rect">
            <a:avLst/>
          </a:prstGeom>
          <a:ln>
            <a:noFill/>
          </a:ln>
          <a:effectLst>
            <a:softEdge rad="112500"/>
          </a:effectLst>
        </p:spPr>
      </p:pic>
      <p:pic>
        <p:nvPicPr>
          <p:cNvPr id="285704" name="Picture 8" descr="bed bugs exterminator bed bugs extermination">
            <a:hlinkClick r:id="rId5"/>
          </p:cNvPr>
          <p:cNvPicPr>
            <a:picLocks noChangeAspect="1" noChangeArrowheads="1"/>
          </p:cNvPicPr>
          <p:nvPr/>
        </p:nvPicPr>
        <p:blipFill>
          <a:blip r:embed="rId6" cstate="print"/>
          <a:srcRect l="10256"/>
          <a:stretch>
            <a:fillRect/>
          </a:stretch>
        </p:blipFill>
        <p:spPr bwMode="auto">
          <a:xfrm>
            <a:off x="6069910" y="4165601"/>
            <a:ext cx="2926080" cy="2438400"/>
          </a:xfrm>
          <a:prstGeom prst="rect">
            <a:avLst/>
          </a:prstGeom>
          <a:ln>
            <a:noFill/>
          </a:ln>
          <a:effectLst>
            <a:softEdge rad="112500"/>
          </a:effectLst>
        </p:spPr>
      </p:pic>
      <p:pic>
        <p:nvPicPr>
          <p:cNvPr id="285706" name="Picture 10" descr="http://bedsbugs.net/wp-content/uploads/2011/01/bed-bugs-picture-11.jpg"/>
          <p:cNvPicPr>
            <a:picLocks noChangeAspect="1" noChangeArrowheads="1"/>
          </p:cNvPicPr>
          <p:nvPr/>
        </p:nvPicPr>
        <p:blipFill>
          <a:blip r:embed="rId7" cstate="print"/>
          <a:srcRect/>
          <a:stretch>
            <a:fillRect/>
          </a:stretch>
        </p:blipFill>
        <p:spPr bwMode="auto">
          <a:xfrm>
            <a:off x="483679" y="1600201"/>
            <a:ext cx="2488121" cy="2819400"/>
          </a:xfrm>
          <a:prstGeom prst="rect">
            <a:avLst/>
          </a:prstGeom>
          <a:ln>
            <a:noFill/>
          </a:ln>
          <a:effectLst>
            <a:softEdge rad="112500"/>
          </a:effectLst>
        </p:spPr>
      </p:pic>
      <p:pic>
        <p:nvPicPr>
          <p:cNvPr id="285708" name="Picture 12" descr="http://bedbugsproducts.com/wp-content/uploads/2010/07/Signs-of-Bed-Bugs2.jpg"/>
          <p:cNvPicPr>
            <a:picLocks noChangeAspect="1" noChangeArrowheads="1"/>
          </p:cNvPicPr>
          <p:nvPr/>
        </p:nvPicPr>
        <p:blipFill>
          <a:blip r:embed="rId8" cstate="print"/>
          <a:srcRect/>
          <a:stretch>
            <a:fillRect/>
          </a:stretch>
        </p:blipFill>
        <p:spPr bwMode="auto">
          <a:xfrm>
            <a:off x="3505200" y="2985391"/>
            <a:ext cx="2505075" cy="3200401"/>
          </a:xfrm>
          <a:prstGeom prst="rect">
            <a:avLst/>
          </a:prstGeom>
          <a:ln>
            <a:noFill/>
          </a:ln>
          <a:effectLst>
            <a:softEdge rad="112500"/>
          </a:effectLst>
        </p:spPr>
      </p:pic>
      <p:pic>
        <p:nvPicPr>
          <p:cNvPr id="285710" name="Picture 14" descr="http://www.whatarebedbugs.com/wp-content/uploads/2011/03/bed-bugs-infestation.jpg"/>
          <p:cNvPicPr>
            <a:picLocks noChangeAspect="1" noChangeArrowheads="1"/>
          </p:cNvPicPr>
          <p:nvPr/>
        </p:nvPicPr>
        <p:blipFill>
          <a:blip r:embed="rId9" cstate="print">
            <a:lum bright="10000"/>
          </a:blip>
          <a:srcRect t="9609" b="20727"/>
          <a:stretch>
            <a:fillRect/>
          </a:stretch>
        </p:blipFill>
        <p:spPr bwMode="auto">
          <a:xfrm>
            <a:off x="5715000" y="2133600"/>
            <a:ext cx="3352800" cy="2209800"/>
          </a:xfrm>
          <a:prstGeom prst="rect">
            <a:avLst/>
          </a:prstGeom>
          <a:ln>
            <a:noFill/>
          </a:ln>
          <a:effectLst>
            <a:softEdge rad="112500"/>
          </a:effectLst>
        </p:spPr>
      </p:pic>
      <p:sp>
        <p:nvSpPr>
          <p:cNvPr id="10" name="TextBox 9"/>
          <p:cNvSpPr txBox="1"/>
          <p:nvPr/>
        </p:nvSpPr>
        <p:spPr>
          <a:xfrm>
            <a:off x="1475493" y="5893404"/>
            <a:ext cx="1496307" cy="584775"/>
          </a:xfrm>
          <a:prstGeom prst="rect">
            <a:avLst/>
          </a:prstGeom>
          <a:noFill/>
        </p:spPr>
        <p:txBody>
          <a:bodyPr wrap="none" rtlCol="0">
            <a:spAutoFit/>
          </a:bodyPr>
          <a:lstStyle/>
          <a:p>
            <a:pPr fontAlgn="base">
              <a:spcBef>
                <a:spcPct val="0"/>
              </a:spcBef>
              <a:spcAft>
                <a:spcPct val="0"/>
              </a:spcAft>
            </a:pPr>
            <a:r>
              <a:rPr lang="en-US" sz="3200" dirty="0">
                <a:solidFill>
                  <a:prstClr val="white"/>
                </a:solidFill>
                <a:latin typeface="Calibri" panose="020F0502020204030204" pitchFamily="34" charset="0"/>
              </a:rPr>
              <a:t>Feeding</a:t>
            </a:r>
          </a:p>
        </p:txBody>
      </p:sp>
      <p:sp>
        <p:nvSpPr>
          <p:cNvPr id="11" name="TextBox 10"/>
          <p:cNvSpPr txBox="1"/>
          <p:nvPr/>
        </p:nvSpPr>
        <p:spPr>
          <a:xfrm>
            <a:off x="6591524" y="1650424"/>
            <a:ext cx="1257075" cy="584775"/>
          </a:xfrm>
          <a:prstGeom prst="rect">
            <a:avLst/>
          </a:prstGeom>
          <a:noFill/>
        </p:spPr>
        <p:txBody>
          <a:bodyPr wrap="none" rtlCol="0">
            <a:spAutoFit/>
          </a:bodyPr>
          <a:lstStyle/>
          <a:p>
            <a:pPr fontAlgn="base">
              <a:spcBef>
                <a:spcPct val="0"/>
              </a:spcBef>
              <a:spcAft>
                <a:spcPct val="0"/>
              </a:spcAft>
            </a:pPr>
            <a:r>
              <a:rPr lang="en-US" sz="3200" dirty="0">
                <a:solidFill>
                  <a:prstClr val="white"/>
                </a:solidFill>
                <a:latin typeface="Calibri" panose="020F0502020204030204" pitchFamily="34" charset="0"/>
              </a:rPr>
              <a:t>Hiding</a:t>
            </a:r>
          </a:p>
        </p:txBody>
      </p:sp>
    </p:spTree>
    <p:extLst>
      <p:ext uri="{BB962C8B-B14F-4D97-AF65-F5344CB8AC3E}">
        <p14:creationId xmlns:p14="http://schemas.microsoft.com/office/powerpoint/2010/main" val="2605155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581119" y="566530"/>
            <a:ext cx="8305800" cy="5638800"/>
          </a:xfrm>
        </p:spPr>
        <p:txBody>
          <a:bodyPr/>
          <a:lstStyle/>
          <a:p>
            <a:pPr eaLnBrk="1" hangingPunct="1">
              <a:lnSpc>
                <a:spcPct val="90000"/>
              </a:lnSpc>
            </a:pPr>
            <a:r>
              <a:rPr lang="en-US" altLang="en-US" sz="3600" b="1" dirty="0">
                <a:latin typeface="Calibri" panose="020F0502020204030204" pitchFamily="34" charset="0"/>
              </a:rPr>
              <a:t>Aggregate in cracks and crevices all day</a:t>
            </a:r>
          </a:p>
          <a:p>
            <a:pPr eaLnBrk="1" hangingPunct="1">
              <a:lnSpc>
                <a:spcPct val="90000"/>
              </a:lnSpc>
            </a:pPr>
            <a:r>
              <a:rPr lang="en-US" altLang="en-US" sz="3600" b="1" dirty="0">
                <a:latin typeface="Calibri" panose="020F0502020204030204" pitchFamily="34" charset="0"/>
              </a:rPr>
              <a:t>If hungry they become active between midnight and 5:00 am</a:t>
            </a:r>
          </a:p>
          <a:p>
            <a:pPr eaLnBrk="1" hangingPunct="1">
              <a:lnSpc>
                <a:spcPct val="90000"/>
              </a:lnSpc>
            </a:pPr>
            <a:r>
              <a:rPr lang="en-US" altLang="en-US" sz="3600" b="1" dirty="0">
                <a:latin typeface="Calibri" panose="020F0502020204030204" pitchFamily="34" charset="0"/>
              </a:rPr>
              <a:t>Stimulated by the </a:t>
            </a:r>
            <a:br>
              <a:rPr lang="en-US" altLang="en-US" sz="3600" b="1" dirty="0">
                <a:latin typeface="Calibri" panose="020F0502020204030204" pitchFamily="34" charset="0"/>
              </a:rPr>
            </a:br>
            <a:r>
              <a:rPr lang="en-US" altLang="en-US" sz="3600" b="1" dirty="0">
                <a:latin typeface="Calibri" panose="020F0502020204030204" pitchFamily="34" charset="0"/>
              </a:rPr>
              <a:t>increase of CO</a:t>
            </a:r>
            <a:r>
              <a:rPr lang="en-US" altLang="en-US" sz="3600" b="1" baseline="-25000" dirty="0">
                <a:latin typeface="Calibri" panose="020F0502020204030204" pitchFamily="34" charset="0"/>
              </a:rPr>
              <a:t>2</a:t>
            </a:r>
            <a:r>
              <a:rPr lang="en-US" altLang="en-US" sz="3600" b="1" dirty="0">
                <a:latin typeface="Calibri" panose="020F0502020204030204" pitchFamily="34" charset="0"/>
              </a:rPr>
              <a:t>                                              temperature,</a:t>
            </a:r>
            <a:br>
              <a:rPr lang="en-US" altLang="en-US" sz="3600" b="1" baseline="-25000" dirty="0">
                <a:solidFill>
                  <a:prstClr val="white"/>
                </a:solidFill>
                <a:latin typeface="Calibri" panose="020F0502020204030204" pitchFamily="34" charset="0"/>
              </a:rPr>
            </a:br>
            <a:r>
              <a:rPr lang="en-US" altLang="en-US" sz="3600" b="1" dirty="0">
                <a:solidFill>
                  <a:prstClr val="white"/>
                </a:solidFill>
                <a:latin typeface="Calibri" panose="020F0502020204030204" pitchFamily="34" charset="0"/>
              </a:rPr>
              <a:t>other chemicals</a:t>
            </a:r>
          </a:p>
          <a:p>
            <a:pPr eaLnBrk="1" hangingPunct="1">
              <a:lnSpc>
                <a:spcPct val="90000"/>
              </a:lnSpc>
            </a:pPr>
            <a:r>
              <a:rPr lang="en-US" altLang="en-US" sz="3600" b="1" dirty="0">
                <a:latin typeface="Calibri" panose="020F0502020204030204" pitchFamily="34" charset="0"/>
              </a:rPr>
              <a:t>Travel many yards </a:t>
            </a:r>
            <a:br>
              <a:rPr lang="en-US" altLang="en-US" sz="3600" b="1" dirty="0">
                <a:latin typeface="Calibri" panose="020F0502020204030204" pitchFamily="34" charset="0"/>
              </a:rPr>
            </a:br>
            <a:r>
              <a:rPr lang="en-US" altLang="en-US" sz="3600" b="1" dirty="0">
                <a:latin typeface="Calibri" panose="020F0502020204030204" pitchFamily="34" charset="0"/>
              </a:rPr>
              <a:t>to get to host </a:t>
            </a:r>
          </a:p>
          <a:p>
            <a:pPr eaLnBrk="1" hangingPunct="1">
              <a:lnSpc>
                <a:spcPct val="90000"/>
              </a:lnSpc>
            </a:pPr>
            <a:r>
              <a:rPr lang="en-US" altLang="en-US" sz="3600" b="1" dirty="0">
                <a:latin typeface="Calibri" panose="020F0502020204030204" pitchFamily="34" charset="0"/>
              </a:rPr>
              <a:t>Cannot fly or jump!  </a:t>
            </a:r>
            <a:br>
              <a:rPr lang="en-US" altLang="en-US" sz="3600" b="1" dirty="0">
                <a:latin typeface="Calibri" panose="020F0502020204030204" pitchFamily="34" charset="0"/>
              </a:rPr>
            </a:br>
            <a:endParaRPr lang="en-US" altLang="en-US" sz="3600" b="1" dirty="0">
              <a:latin typeface="Calibri" panose="020F0502020204030204" pitchFamily="34" charset="0"/>
            </a:endParaRPr>
          </a:p>
          <a:p>
            <a:pPr eaLnBrk="1" hangingPunct="1">
              <a:lnSpc>
                <a:spcPct val="90000"/>
              </a:lnSpc>
            </a:pPr>
            <a:endParaRPr lang="en-US" altLang="en-US" sz="3600" b="1" dirty="0">
              <a:latin typeface="Calibri" panose="020F0502020204030204" pitchFamily="34" charset="0"/>
            </a:endParaRPr>
          </a:p>
        </p:txBody>
      </p:sp>
      <p:sp>
        <p:nvSpPr>
          <p:cNvPr id="7172" name="Text Box 4"/>
          <p:cNvSpPr txBox="1">
            <a:spLocks noChangeArrowheads="1"/>
          </p:cNvSpPr>
          <p:nvPr/>
        </p:nvSpPr>
        <p:spPr bwMode="auto">
          <a:xfrm>
            <a:off x="5791200" y="5715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spcBef>
                <a:spcPct val="0"/>
              </a:spcBef>
              <a:buFontTx/>
              <a:buNone/>
            </a:pPr>
            <a:endParaRPr lang="en-US" altLang="en-US" sz="2400">
              <a:solidFill>
                <a:schemeClr val="tx1"/>
              </a:solidFill>
            </a:endParaRPr>
          </a:p>
        </p:txBody>
      </p:sp>
      <p:pic>
        <p:nvPicPr>
          <p:cNvPr id="7173" name="Picture 5" descr="resize bed bugs room 50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91200" y="1752600"/>
            <a:ext cx="2590800" cy="2021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25481"/>
          <a:stretch/>
        </p:blipFill>
        <p:spPr>
          <a:xfrm>
            <a:off x="5883275" y="3657601"/>
            <a:ext cx="2810797" cy="2514599"/>
          </a:xfrm>
          <a:prstGeom prst="rect">
            <a:avLst/>
          </a:prstGeom>
          <a:ln>
            <a:noFill/>
          </a:ln>
          <a:effectLst>
            <a:softEdge rad="112500"/>
          </a:effectLst>
        </p:spPr>
      </p:pic>
    </p:spTree>
    <p:extLst>
      <p:ext uri="{BB962C8B-B14F-4D97-AF65-F5344CB8AC3E}">
        <p14:creationId xmlns:p14="http://schemas.microsoft.com/office/powerpoint/2010/main" val="630929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52400" y="228600"/>
            <a:ext cx="8305800" cy="5105400"/>
          </a:xfrm>
        </p:spPr>
        <p:txBody>
          <a:bodyPr/>
          <a:lstStyle/>
          <a:p>
            <a:pPr eaLnBrk="1" hangingPunct="1"/>
            <a:r>
              <a:rPr lang="en-US" altLang="en-US" sz="3600" b="1" dirty="0">
                <a:latin typeface="Calibri" panose="020F0502020204030204" pitchFamily="34" charset="0"/>
              </a:rPr>
              <a:t>Probe the skin to find a capillary space that allows the blood to flow rapidly   </a:t>
            </a:r>
          </a:p>
          <a:p>
            <a:pPr eaLnBrk="1" hangingPunct="1"/>
            <a:r>
              <a:rPr lang="en-US" altLang="en-US" sz="3600" b="1" dirty="0">
                <a:latin typeface="Calibri" panose="020F0502020204030204" pitchFamily="34" charset="0"/>
              </a:rPr>
              <a:t>May probe the skin several times before feeding</a:t>
            </a:r>
          </a:p>
          <a:p>
            <a:pPr eaLnBrk="1" hangingPunct="1"/>
            <a:r>
              <a:rPr lang="en-US" altLang="en-US" sz="3600" b="1" dirty="0">
                <a:latin typeface="Calibri" panose="020F0502020204030204" pitchFamily="34" charset="0"/>
              </a:rPr>
              <a:t>Feed for 5-10 min  </a:t>
            </a:r>
          </a:p>
          <a:p>
            <a:pPr eaLnBrk="1" hangingPunct="1"/>
            <a:r>
              <a:rPr lang="en-US" altLang="en-US" sz="3600" b="1" dirty="0">
                <a:latin typeface="Calibri" panose="020F0502020204030204" pitchFamily="34" charset="0"/>
              </a:rPr>
              <a:t>After feeding, move</a:t>
            </a:r>
            <a:br>
              <a:rPr lang="en-US" altLang="en-US" sz="3600" b="1" dirty="0">
                <a:latin typeface="Calibri" panose="020F0502020204030204" pitchFamily="34" charset="0"/>
              </a:rPr>
            </a:br>
            <a:r>
              <a:rPr lang="en-US" altLang="en-US" sz="3600" b="1" dirty="0">
                <a:latin typeface="Calibri" panose="020F0502020204030204" pitchFamily="34" charset="0"/>
              </a:rPr>
              <a:t>to aggregations</a:t>
            </a:r>
          </a:p>
          <a:p>
            <a:pPr eaLnBrk="1" hangingPunct="1"/>
            <a:r>
              <a:rPr lang="en-US" altLang="en-US" sz="3600" b="1" dirty="0">
                <a:latin typeface="Calibri" panose="020F0502020204030204" pitchFamily="34" charset="0"/>
              </a:rPr>
              <a:t>Bed bugs usually </a:t>
            </a:r>
            <a:br>
              <a:rPr lang="en-US" altLang="en-US" sz="3600" b="1" dirty="0">
                <a:latin typeface="Calibri" panose="020F0502020204030204" pitchFamily="34" charset="0"/>
              </a:rPr>
            </a:br>
            <a:r>
              <a:rPr lang="en-US" altLang="en-US" sz="3600" b="1" dirty="0">
                <a:latin typeface="Calibri" panose="020F0502020204030204" pitchFamily="34" charset="0"/>
              </a:rPr>
              <a:t>feed every 3-7 days</a:t>
            </a:r>
          </a:p>
        </p:txBody>
      </p:sp>
      <p:pic>
        <p:nvPicPr>
          <p:cNvPr id="8196" name="Picture 4" descr="bed bug feedign color adjus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2971800"/>
            <a:ext cx="3467100" cy="3581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047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a:off x="324217" y="304800"/>
            <a:ext cx="8077200" cy="5562600"/>
          </a:xfrm>
        </p:spPr>
        <p:txBody>
          <a:bodyPr/>
          <a:lstStyle/>
          <a:p>
            <a:pPr eaLnBrk="1" hangingPunct="1"/>
            <a:r>
              <a:rPr lang="en-US" altLang="en-US" sz="3600" b="1" dirty="0">
                <a:latin typeface="Calibri" panose="020F0502020204030204" pitchFamily="34" charset="0"/>
              </a:rPr>
              <a:t>After feeding adults become interested in mating</a:t>
            </a:r>
            <a:endParaRPr lang="en-US" altLang="en-US" sz="1200" b="1" dirty="0">
              <a:latin typeface="Calibri" panose="020F0502020204030204" pitchFamily="34" charset="0"/>
            </a:endParaRPr>
          </a:p>
          <a:p>
            <a:pPr eaLnBrk="1" hangingPunct="1"/>
            <a:r>
              <a:rPr lang="en-US" altLang="en-US" sz="3600" b="1" dirty="0">
                <a:latin typeface="Calibri" panose="020F0502020204030204" pitchFamily="34" charset="0"/>
              </a:rPr>
              <a:t>They engage in </a:t>
            </a:r>
            <a:br>
              <a:rPr lang="en-US" altLang="en-US" sz="3600" b="1" dirty="0">
                <a:latin typeface="Calibri" panose="020F0502020204030204" pitchFamily="34" charset="0"/>
              </a:rPr>
            </a:br>
            <a:r>
              <a:rPr lang="en-US" altLang="en-US" sz="3600" b="1" dirty="0">
                <a:latin typeface="Calibri" panose="020F0502020204030204" pitchFamily="34" charset="0"/>
              </a:rPr>
              <a:t>traumatic insemination</a:t>
            </a:r>
          </a:p>
          <a:p>
            <a:pPr eaLnBrk="1" hangingPunct="1"/>
            <a:r>
              <a:rPr lang="en-US" altLang="en-US" sz="3600" b="1" dirty="0">
                <a:latin typeface="Calibri" panose="020F0502020204030204" pitchFamily="34" charset="0"/>
              </a:rPr>
              <a:t>Females may be </a:t>
            </a:r>
            <a:br>
              <a:rPr lang="en-US" altLang="en-US" sz="3600" b="1" dirty="0">
                <a:latin typeface="Calibri" panose="020F0502020204030204" pitchFamily="34" charset="0"/>
              </a:rPr>
            </a:br>
            <a:r>
              <a:rPr lang="en-US" altLang="en-US" sz="3600" b="1" dirty="0">
                <a:latin typeface="Calibri" panose="020F0502020204030204" pitchFamily="34" charset="0"/>
              </a:rPr>
              <a:t>mated by many </a:t>
            </a:r>
            <a:br>
              <a:rPr lang="en-US" altLang="en-US" sz="3600" b="1" dirty="0">
                <a:latin typeface="Calibri" panose="020F0502020204030204" pitchFamily="34" charset="0"/>
              </a:rPr>
            </a:br>
            <a:r>
              <a:rPr lang="en-US" altLang="en-US" sz="3600" b="1" dirty="0">
                <a:latin typeface="Calibri" panose="020F0502020204030204" pitchFamily="34" charset="0"/>
              </a:rPr>
              <a:t>different males</a:t>
            </a:r>
          </a:p>
          <a:p>
            <a:pPr eaLnBrk="1" hangingPunct="1"/>
            <a:r>
              <a:rPr lang="en-US" altLang="en-US" sz="3600" b="1" dirty="0">
                <a:latin typeface="Calibri" panose="020F0502020204030204" pitchFamily="34" charset="0"/>
              </a:rPr>
              <a:t>Females  leave </a:t>
            </a:r>
            <a:br>
              <a:rPr lang="en-US" altLang="en-US" sz="3600" b="1" dirty="0">
                <a:latin typeface="Calibri" panose="020F0502020204030204" pitchFamily="34" charset="0"/>
              </a:rPr>
            </a:br>
            <a:r>
              <a:rPr lang="en-US" altLang="en-US" sz="3600" b="1" dirty="0">
                <a:latin typeface="Calibri" panose="020F0502020204030204" pitchFamily="34" charset="0"/>
              </a:rPr>
              <a:t>aggregations after </a:t>
            </a:r>
            <a:br>
              <a:rPr lang="en-US" altLang="en-US" sz="3600" b="1" dirty="0">
                <a:latin typeface="Calibri" panose="020F0502020204030204" pitchFamily="34" charset="0"/>
              </a:rPr>
            </a:br>
            <a:r>
              <a:rPr lang="en-US" altLang="en-US" sz="3600" b="1" dirty="0">
                <a:latin typeface="Calibri" panose="020F0502020204030204" pitchFamily="34" charset="0"/>
              </a:rPr>
              <a:t>being mated several times</a:t>
            </a:r>
          </a:p>
          <a:p>
            <a:pPr eaLnBrk="1" hangingPunct="1"/>
            <a:endParaRPr lang="en-US" altLang="en-US" sz="3600" b="1" dirty="0">
              <a:latin typeface="Calibri" panose="020F0502020204030204" pitchFamily="34" charset="0"/>
            </a:endParaRPr>
          </a:p>
          <a:p>
            <a:pPr eaLnBrk="1" hangingPunct="1"/>
            <a:endParaRPr lang="en-US" altLang="en-US" sz="1800" b="1" dirty="0">
              <a:latin typeface="Calibri" panose="020F0502020204030204" pitchFamily="34" charset="0"/>
            </a:endParaRPr>
          </a:p>
          <a:p>
            <a:pPr eaLnBrk="1" hangingPunct="1"/>
            <a:endParaRPr lang="en-US" altLang="en-US" sz="1200" b="1" dirty="0">
              <a:latin typeface="Calibri" panose="020F0502020204030204" pitchFamily="34" charset="0"/>
            </a:endParaRPr>
          </a:p>
        </p:txBody>
      </p:sp>
      <p:pic>
        <p:nvPicPr>
          <p:cNvPr id="9220" name="Picture 6" descr="bed bugs mating less contr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784" y="1828800"/>
            <a:ext cx="3001633"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716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228600" y="152400"/>
            <a:ext cx="8610600" cy="6477000"/>
          </a:xfrm>
        </p:spPr>
        <p:txBody>
          <a:bodyPr/>
          <a:lstStyle/>
          <a:p>
            <a:pPr eaLnBrk="1" hangingPunct="1"/>
            <a:r>
              <a:rPr lang="en-US" altLang="en-US" sz="3600" b="1" dirty="0">
                <a:latin typeface="Calibri" panose="020F0502020204030204" pitchFamily="34" charset="0"/>
              </a:rPr>
              <a:t>Females that mate only once will produce 25% more eggs than multi-mated females</a:t>
            </a:r>
            <a:endParaRPr lang="en-US" altLang="en-US" sz="3600" dirty="0">
              <a:latin typeface="Calibri" panose="020F0502020204030204" pitchFamily="34" charset="0"/>
            </a:endParaRPr>
          </a:p>
          <a:p>
            <a:pPr eaLnBrk="1" hangingPunct="1"/>
            <a:r>
              <a:rPr lang="en-US" altLang="en-US" sz="3600" b="1" dirty="0">
                <a:latin typeface="Calibri" panose="020F0502020204030204" pitchFamily="34" charset="0"/>
              </a:rPr>
              <a:t>A single mated female can cause an infestation</a:t>
            </a:r>
          </a:p>
          <a:p>
            <a:pPr eaLnBrk="1" hangingPunct="1"/>
            <a:r>
              <a:rPr lang="en-US" altLang="en-US" sz="3600" b="1" dirty="0">
                <a:latin typeface="Calibri" panose="020F0502020204030204" pitchFamily="34" charset="0"/>
              </a:rPr>
              <a:t>After taking a blood </a:t>
            </a:r>
            <a:br>
              <a:rPr lang="en-US" altLang="en-US" sz="3600" b="1" dirty="0">
                <a:latin typeface="Calibri" panose="020F0502020204030204" pitchFamily="34" charset="0"/>
              </a:rPr>
            </a:br>
            <a:r>
              <a:rPr lang="en-US" altLang="en-US" sz="3600" b="1" dirty="0">
                <a:latin typeface="Calibri" panose="020F0502020204030204" pitchFamily="34" charset="0"/>
              </a:rPr>
              <a:t>meal females </a:t>
            </a:r>
            <a:br>
              <a:rPr lang="en-US" altLang="en-US" sz="3600" b="1" dirty="0">
                <a:latin typeface="Calibri" panose="020F0502020204030204" pitchFamily="34" charset="0"/>
              </a:rPr>
            </a:br>
            <a:r>
              <a:rPr lang="en-US" altLang="en-US" sz="3600" b="1" dirty="0">
                <a:latin typeface="Calibri" panose="020F0502020204030204" pitchFamily="34" charset="0"/>
              </a:rPr>
              <a:t>produce 5-20 eggs </a:t>
            </a:r>
            <a:br>
              <a:rPr lang="en-US" altLang="en-US" sz="3600" b="1" dirty="0">
                <a:latin typeface="Calibri" panose="020F0502020204030204" pitchFamily="34" charset="0"/>
              </a:rPr>
            </a:br>
            <a:r>
              <a:rPr lang="en-US" altLang="en-US" sz="3600" b="1" dirty="0">
                <a:latin typeface="Calibri" panose="020F0502020204030204" pitchFamily="34" charset="0"/>
              </a:rPr>
              <a:t>over ~12 days</a:t>
            </a:r>
          </a:p>
          <a:p>
            <a:pPr eaLnBrk="1" hangingPunct="1"/>
            <a:r>
              <a:rPr lang="en-US" altLang="en-US" sz="3600" b="1" dirty="0">
                <a:latin typeface="Calibri" panose="020F0502020204030204" pitchFamily="34" charset="0"/>
              </a:rPr>
              <a:t>Females produce </a:t>
            </a:r>
            <a:br>
              <a:rPr lang="en-US" altLang="en-US" sz="3600" b="1" dirty="0">
                <a:latin typeface="Calibri" panose="020F0502020204030204" pitchFamily="34" charset="0"/>
              </a:rPr>
            </a:br>
            <a:r>
              <a:rPr lang="en-US" altLang="en-US" sz="3600" b="1" dirty="0">
                <a:latin typeface="Calibri" panose="020F0502020204030204" pitchFamily="34" charset="0"/>
              </a:rPr>
              <a:t>~143 eggs in a lifetime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370" t="31681" r="38416" b="12320"/>
          <a:stretch/>
        </p:blipFill>
        <p:spPr>
          <a:xfrm>
            <a:off x="5486400" y="2667669"/>
            <a:ext cx="3429000" cy="3411494"/>
          </a:xfrm>
          <a:prstGeom prst="rect">
            <a:avLst/>
          </a:prstGeom>
          <a:ln>
            <a:noFill/>
          </a:ln>
          <a:effectLst>
            <a:softEdge rad="112500"/>
          </a:effectLst>
        </p:spPr>
      </p:pic>
    </p:spTree>
    <p:extLst>
      <p:ext uri="{BB962C8B-B14F-4D97-AF65-F5344CB8AC3E}">
        <p14:creationId xmlns:p14="http://schemas.microsoft.com/office/powerpoint/2010/main" val="2298575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3276600" y="2590800"/>
            <a:ext cx="5004896" cy="646331"/>
          </a:xfrm>
          <a:prstGeom prst="rect">
            <a:avLst/>
          </a:prstGeom>
        </p:spPr>
        <p:txBody>
          <a:bodyPr wrap="none">
            <a:spAutoFit/>
          </a:bodyPr>
          <a:lstStyle/>
          <a:p>
            <a:pPr fontAlgn="base">
              <a:spcBef>
                <a:spcPct val="0"/>
              </a:spcBef>
              <a:spcAft>
                <a:spcPct val="0"/>
              </a:spcAft>
              <a:defRPr/>
            </a:pPr>
            <a:r>
              <a:rPr lang="en-US" sz="3600" b="1" kern="0" dirty="0">
                <a:solidFill>
                  <a:srgbClr val="FFFF00"/>
                </a:solidFill>
                <a:latin typeface="Calibri" panose="020F0502020204030204" pitchFamily="34" charset="0"/>
              </a:rPr>
              <a:t>Where are the bed bugs?</a:t>
            </a:r>
            <a:endParaRPr lang="en-US" dirty="0">
              <a:solidFill>
                <a:srgbClr val="FFFF00"/>
              </a:solidFill>
              <a:latin typeface="Calibri" panose="020F0502020204030204" pitchFamily="34" charset="0"/>
            </a:endParaRPr>
          </a:p>
        </p:txBody>
      </p:sp>
    </p:spTree>
    <p:extLst>
      <p:ext uri="{BB962C8B-B14F-4D97-AF65-F5344CB8AC3E}">
        <p14:creationId xmlns:p14="http://schemas.microsoft.com/office/powerpoint/2010/main" val="222459946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457200" y="990600"/>
            <a:ext cx="8229600" cy="4267200"/>
          </a:xfrm>
        </p:spPr>
        <p:txBody>
          <a:bodyPr/>
          <a:lstStyle/>
          <a:p>
            <a:pPr eaLnBrk="1" hangingPunct="1"/>
            <a:r>
              <a:rPr lang="en-US" altLang="en-US" sz="3600" b="1" dirty="0">
                <a:latin typeface="Calibri" panose="020F0502020204030204" pitchFamily="34" charset="0"/>
              </a:rPr>
              <a:t>Excreted </a:t>
            </a:r>
            <a:br>
              <a:rPr lang="en-US" altLang="en-US" sz="3600" b="1" dirty="0">
                <a:latin typeface="Calibri" panose="020F0502020204030204" pitchFamily="34" charset="0"/>
              </a:rPr>
            </a:br>
            <a:r>
              <a:rPr lang="en-US" altLang="en-US" sz="3600" b="1" dirty="0">
                <a:latin typeface="Calibri" panose="020F0502020204030204" pitchFamily="34" charset="0"/>
              </a:rPr>
              <a:t>digested blood</a:t>
            </a:r>
          </a:p>
          <a:p>
            <a:pPr eaLnBrk="1" hangingPunct="1"/>
            <a:r>
              <a:rPr lang="en-US" altLang="en-US" sz="3600" b="1" dirty="0">
                <a:latin typeface="Calibri" panose="020F0502020204030204" pitchFamily="34" charset="0"/>
              </a:rPr>
              <a:t>Looks like </a:t>
            </a:r>
            <a:br>
              <a:rPr lang="en-US" altLang="en-US" sz="3600" b="1" dirty="0">
                <a:latin typeface="Calibri" panose="020F0502020204030204" pitchFamily="34" charset="0"/>
              </a:rPr>
            </a:br>
            <a:r>
              <a:rPr lang="en-US" altLang="en-US" sz="3600" b="1" dirty="0">
                <a:latin typeface="Calibri" panose="020F0502020204030204" pitchFamily="34" charset="0"/>
              </a:rPr>
              <a:t>cockroach </a:t>
            </a:r>
            <a:br>
              <a:rPr lang="en-US" altLang="en-US" sz="3600" b="1" dirty="0">
                <a:latin typeface="Calibri" panose="020F0502020204030204" pitchFamily="34" charset="0"/>
              </a:rPr>
            </a:br>
            <a:r>
              <a:rPr lang="en-US" altLang="en-US" sz="3600" b="1" dirty="0">
                <a:latin typeface="Calibri" panose="020F0502020204030204" pitchFamily="34" charset="0"/>
              </a:rPr>
              <a:t>feces but </a:t>
            </a:r>
            <a:r>
              <a:rPr lang="en-US" altLang="en-US" sz="3600" b="1" i="1" dirty="0">
                <a:latin typeface="Calibri" panose="020F0502020204030204" pitchFamily="34" charset="0"/>
              </a:rPr>
              <a:t>feels</a:t>
            </a:r>
            <a:r>
              <a:rPr lang="en-US" altLang="en-US" sz="3600" b="1" dirty="0">
                <a:latin typeface="Calibri" panose="020F0502020204030204" pitchFamily="34" charset="0"/>
              </a:rPr>
              <a:t> </a:t>
            </a:r>
            <a:br>
              <a:rPr lang="en-US" altLang="en-US" sz="3600" b="1" dirty="0">
                <a:latin typeface="Calibri" panose="020F0502020204030204" pitchFamily="34" charset="0"/>
              </a:rPr>
            </a:br>
            <a:r>
              <a:rPr lang="en-US" altLang="en-US" sz="3600" b="1" dirty="0">
                <a:latin typeface="Calibri" panose="020F0502020204030204" pitchFamily="34" charset="0"/>
              </a:rPr>
              <a:t>flat or smooth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025" y="533400"/>
            <a:ext cx="4556575" cy="5334000"/>
          </a:xfrm>
          <a:prstGeom prst="rect">
            <a:avLst/>
          </a:prstGeom>
          <a:ln>
            <a:noFill/>
          </a:ln>
          <a:effectLst>
            <a:softEdge rad="112500"/>
          </a:effectLst>
        </p:spPr>
      </p:pic>
      <p:sp>
        <p:nvSpPr>
          <p:cNvPr id="4" name="Rectangle 2"/>
          <p:cNvSpPr txBox="1">
            <a:spLocks noChangeArrowheads="1"/>
          </p:cNvSpPr>
          <p:nvPr/>
        </p:nvSpPr>
        <p:spPr>
          <a:xfrm>
            <a:off x="381000" y="304800"/>
            <a:ext cx="7086600" cy="641350"/>
          </a:xfrm>
          <a:prstGeom prst="rect">
            <a:avLst/>
          </a:prstGeom>
        </p:spPr>
        <p:txBody>
          <a:bodyPr>
            <a:normAutofit fontScale="97500"/>
          </a:bodyPr>
          <a:lstStyle/>
          <a:p>
            <a:pPr eaLnBrk="0" fontAlgn="base" hangingPunct="0">
              <a:spcBef>
                <a:spcPct val="0"/>
              </a:spcBef>
              <a:spcAft>
                <a:spcPct val="0"/>
              </a:spcAft>
              <a:defRPr/>
            </a:pPr>
            <a:r>
              <a:rPr lang="en-US" sz="3400" kern="0" cap="all" dirty="0">
                <a:solidFill>
                  <a:srgbClr val="FFFF00"/>
                </a:solidFill>
                <a:effectLst>
                  <a:outerShdw blurRad="51000" dist="37000" dir="5400000" algn="tl" rotWithShape="0">
                    <a:srgbClr val="000000">
                      <a:alpha val="25000"/>
                    </a:srgbClr>
                  </a:outerShdw>
                </a:effectLst>
                <a:latin typeface="Calibri" panose="020F0502020204030204" pitchFamily="34" charset="0"/>
              </a:rPr>
              <a:t>Signs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 y="4572000"/>
            <a:ext cx="3408363"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830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body" sz="half" idx="1"/>
          </p:nvPr>
        </p:nvSpPr>
        <p:spPr>
          <a:xfrm>
            <a:off x="228600" y="228600"/>
            <a:ext cx="8229600" cy="5410200"/>
          </a:xfrm>
        </p:spPr>
        <p:txBody>
          <a:bodyPr/>
          <a:lstStyle/>
          <a:p>
            <a:pPr eaLnBrk="1" hangingPunct="1"/>
            <a:r>
              <a:rPr lang="en-US" altLang="en-US" sz="3600" b="1" dirty="0">
                <a:latin typeface="Calibri" panose="020F0502020204030204" pitchFamily="34" charset="0"/>
              </a:rPr>
              <a:t>Frass spots (bed bug poop)</a:t>
            </a:r>
          </a:p>
          <a:p>
            <a:pPr lvl="1" eaLnBrk="1" hangingPunct="1"/>
            <a:r>
              <a:rPr lang="en-US" altLang="en-US" sz="3200" b="1" dirty="0">
                <a:latin typeface="Calibri" panose="020F0502020204030204" pitchFamily="34" charset="0"/>
              </a:rPr>
              <a:t>Mattress seams and on the tag</a:t>
            </a:r>
          </a:p>
          <a:p>
            <a:pPr lvl="1" eaLnBrk="1" hangingPunct="1"/>
            <a:r>
              <a:rPr lang="en-US" altLang="en-US" sz="3200" b="1" dirty="0">
                <a:latin typeface="Calibri" panose="020F0502020204030204" pitchFamily="34" charset="0"/>
              </a:rPr>
              <a:t>Wood frame of the box springs</a:t>
            </a:r>
          </a:p>
          <a:p>
            <a:pPr lvl="1" eaLnBrk="1" hangingPunct="1"/>
            <a:r>
              <a:rPr lang="en-US" altLang="en-US" sz="3200" b="1" dirty="0">
                <a:latin typeface="Calibri" panose="020F0502020204030204" pitchFamily="34" charset="0"/>
              </a:rPr>
              <a:t>Behind the head board</a:t>
            </a:r>
          </a:p>
          <a:p>
            <a:pPr lvl="1" eaLnBrk="1" hangingPunct="1"/>
            <a:r>
              <a:rPr lang="en-US" altLang="en-US" sz="3200" b="1" dirty="0">
                <a:latin typeface="Calibri" panose="020F0502020204030204" pitchFamily="34" charset="0"/>
              </a:rPr>
              <a:t>Along the tops of </a:t>
            </a:r>
            <a:br>
              <a:rPr lang="en-US" altLang="en-US" sz="3200" b="1" dirty="0">
                <a:latin typeface="Calibri" panose="020F0502020204030204" pitchFamily="34" charset="0"/>
              </a:rPr>
            </a:br>
            <a:r>
              <a:rPr lang="en-US" altLang="en-US" sz="3200" b="1" dirty="0">
                <a:latin typeface="Calibri" panose="020F0502020204030204" pitchFamily="34" charset="0"/>
              </a:rPr>
              <a:t>baseboards / the edge </a:t>
            </a:r>
            <a:br>
              <a:rPr lang="en-US" altLang="en-US" sz="3200" b="1" dirty="0">
                <a:latin typeface="Calibri" panose="020F0502020204030204" pitchFamily="34" charset="0"/>
              </a:rPr>
            </a:br>
            <a:r>
              <a:rPr lang="en-US" altLang="en-US" sz="3200" b="1" dirty="0">
                <a:latin typeface="Calibri" panose="020F0502020204030204" pitchFamily="34" charset="0"/>
              </a:rPr>
              <a:t>of carpeting</a:t>
            </a:r>
          </a:p>
          <a:p>
            <a:pPr lvl="1" eaLnBrk="1" hangingPunct="1"/>
            <a:r>
              <a:rPr lang="en-US" altLang="en-US" sz="3200" b="1" dirty="0">
                <a:latin typeface="Calibri" panose="020F0502020204030204" pitchFamily="34" charset="0"/>
              </a:rPr>
              <a:t>Ceiling / wall junctions </a:t>
            </a:r>
            <a:br>
              <a:rPr lang="en-US" altLang="en-US" sz="3200" b="1" dirty="0">
                <a:latin typeface="Calibri" panose="020F0502020204030204" pitchFamily="34" charset="0"/>
              </a:rPr>
            </a:br>
            <a:r>
              <a:rPr lang="en-US" altLang="en-US" sz="3200" b="1" dirty="0">
                <a:latin typeface="Calibri" panose="020F0502020204030204" pitchFamily="34" charset="0"/>
              </a:rPr>
              <a:t>behind pictures</a:t>
            </a:r>
          </a:p>
          <a:p>
            <a:pPr lvl="1" eaLnBrk="1" hangingPunct="1"/>
            <a:r>
              <a:rPr lang="en-US" altLang="en-US" sz="3200" b="1" dirty="0">
                <a:latin typeface="Calibri" panose="020F0502020204030204" pitchFamily="34" charset="0"/>
              </a:rPr>
              <a:t>Electrical outlets</a:t>
            </a:r>
          </a:p>
          <a:p>
            <a:pPr lvl="1" eaLnBrk="1" hangingPunct="1"/>
            <a:r>
              <a:rPr lang="en-US" altLang="en-US" sz="3200" b="1" dirty="0">
                <a:latin typeface="Calibri" panose="020F0502020204030204" pitchFamily="34" charset="0"/>
              </a:rPr>
              <a:t>In curtain seams </a:t>
            </a:r>
          </a:p>
        </p:txBody>
      </p:sp>
      <p:pic>
        <p:nvPicPr>
          <p:cNvPr id="16388" name="Picture 6" descr="feces on outle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9950" y="2209800"/>
            <a:ext cx="3041650" cy="449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5622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1479"/>
          <a:stretch/>
        </p:blipFill>
        <p:spPr bwMode="auto">
          <a:xfrm>
            <a:off x="2225212" y="4035425"/>
            <a:ext cx="3108788" cy="281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086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33400" y="685800"/>
            <a:ext cx="8229600" cy="944562"/>
          </a:xfrm>
        </p:spPr>
        <p:txBody>
          <a:bodyPr>
            <a:noAutofit/>
          </a:bodyPr>
          <a:lstStyle/>
          <a:p>
            <a:pPr eaLnBrk="1" hangingPunct="1"/>
            <a:r>
              <a:rPr lang="en-US" altLang="en-US" b="1" dirty="0">
                <a:latin typeface="Calibri" panose="020F0502020204030204" pitchFamily="34" charset="0"/>
              </a:rPr>
              <a:t>Fecal Crust</a:t>
            </a:r>
            <a:br>
              <a:rPr lang="en-US" altLang="en-US" b="1" dirty="0">
                <a:latin typeface="Calibri" panose="020F0502020204030204" pitchFamily="34" charset="0"/>
              </a:rPr>
            </a:br>
            <a:endParaRPr lang="en-US" altLang="en-US" b="1" dirty="0">
              <a:latin typeface="Calibri" panose="020F0502020204030204" pitchFamily="34" charset="0"/>
            </a:endParaRPr>
          </a:p>
        </p:txBody>
      </p:sp>
      <p:pic>
        <p:nvPicPr>
          <p:cNvPr id="17411"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6934200" cy="5200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155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mera Dump2 131 Quick e-mail view.jpg"/>
          <p:cNvPicPr>
            <a:picLocks noChangeAspect="1"/>
          </p:cNvPicPr>
          <p:nvPr/>
        </p:nvPicPr>
        <p:blipFill>
          <a:blip r:embed="rId3" cstate="print"/>
          <a:stretch>
            <a:fillRect/>
          </a:stretch>
        </p:blipFill>
        <p:spPr>
          <a:xfrm>
            <a:off x="0" y="2295525"/>
            <a:ext cx="6096000" cy="4562475"/>
          </a:xfrm>
          <a:prstGeom prst="rect">
            <a:avLst/>
          </a:prstGeom>
          <a:ln>
            <a:noFill/>
          </a:ln>
          <a:effectLst>
            <a:softEdge rad="112500"/>
          </a:effectLst>
        </p:spPr>
      </p:pic>
      <p:pic>
        <p:nvPicPr>
          <p:cNvPr id="6" name="Picture 5" descr="Camera Dump2 132 Large Web view.jpg"/>
          <p:cNvPicPr>
            <a:picLocks noChangeAspect="1"/>
          </p:cNvPicPr>
          <p:nvPr/>
        </p:nvPicPr>
        <p:blipFill>
          <a:blip r:embed="rId4" cstate="print">
            <a:lum bright="10000"/>
          </a:blip>
          <a:srcRect l="8691" b="10000"/>
          <a:stretch>
            <a:fillRect/>
          </a:stretch>
        </p:blipFill>
        <p:spPr>
          <a:xfrm>
            <a:off x="4495800" y="1"/>
            <a:ext cx="4648200" cy="3428999"/>
          </a:xfrm>
          <a:prstGeom prst="rect">
            <a:avLst/>
          </a:prstGeom>
          <a:ln>
            <a:noFill/>
          </a:ln>
          <a:effectLst>
            <a:softEdge rad="112500"/>
          </a:effectLst>
        </p:spPr>
      </p:pic>
      <p:sp>
        <p:nvSpPr>
          <p:cNvPr id="7" name="TextBox 6"/>
          <p:cNvSpPr txBox="1"/>
          <p:nvPr/>
        </p:nvSpPr>
        <p:spPr>
          <a:xfrm>
            <a:off x="381000" y="457200"/>
            <a:ext cx="3325782" cy="1754326"/>
          </a:xfrm>
          <a:prstGeom prst="rect">
            <a:avLst/>
          </a:prstGeom>
          <a:noFill/>
        </p:spPr>
        <p:txBody>
          <a:bodyPr wrap="none" rtlCol="0">
            <a:spAutoFit/>
          </a:bodyPr>
          <a:lstStyle/>
          <a:p>
            <a:r>
              <a:rPr lang="en-US" sz="3600" dirty="0">
                <a:latin typeface="Calibri" panose="020F0502020204030204" pitchFamily="34" charset="0"/>
              </a:rPr>
              <a:t>Blind resident in </a:t>
            </a:r>
            <a:br>
              <a:rPr lang="en-US" sz="3600" dirty="0">
                <a:latin typeface="Calibri" panose="020F0502020204030204" pitchFamily="34" charset="0"/>
              </a:rPr>
            </a:br>
            <a:r>
              <a:rPr lang="en-US" sz="3600" dirty="0">
                <a:latin typeface="Calibri" panose="020F0502020204030204" pitchFamily="34" charset="0"/>
              </a:rPr>
              <a:t>disabled public </a:t>
            </a:r>
          </a:p>
          <a:p>
            <a:r>
              <a:rPr lang="en-US" sz="3600" dirty="0">
                <a:latin typeface="Calibri" panose="020F0502020204030204" pitchFamily="34" charset="0"/>
              </a:rPr>
              <a:t>housing</a:t>
            </a:r>
          </a:p>
        </p:txBody>
      </p:sp>
    </p:spTree>
    <p:extLst>
      <p:ext uri="{BB962C8B-B14F-4D97-AF65-F5344CB8AC3E}">
        <p14:creationId xmlns:p14="http://schemas.microsoft.com/office/powerpoint/2010/main" val="31664992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mera Dump2 143 Large Web view.jpg"/>
          <p:cNvPicPr>
            <a:picLocks noChangeAspect="1"/>
          </p:cNvPicPr>
          <p:nvPr/>
        </p:nvPicPr>
        <p:blipFill>
          <a:blip r:embed="rId3" cstate="print">
            <a:lum bright="20000"/>
          </a:blip>
          <a:stretch>
            <a:fillRect/>
          </a:stretch>
        </p:blipFill>
        <p:spPr>
          <a:xfrm>
            <a:off x="-19088" y="2895600"/>
            <a:ext cx="5294230" cy="3962400"/>
          </a:xfrm>
          <a:prstGeom prst="rect">
            <a:avLst/>
          </a:prstGeom>
          <a:ln>
            <a:noFill/>
          </a:ln>
          <a:effectLst>
            <a:softEdge rad="112500"/>
          </a:effectLst>
        </p:spPr>
      </p:pic>
      <p:pic>
        <p:nvPicPr>
          <p:cNvPr id="12" name="Picture 11" descr="Camera Dump2 134 Large Web view.jpg"/>
          <p:cNvPicPr>
            <a:picLocks noChangeAspect="1"/>
          </p:cNvPicPr>
          <p:nvPr/>
        </p:nvPicPr>
        <p:blipFill>
          <a:blip r:embed="rId4" cstate="print">
            <a:lum bright="10000"/>
          </a:blip>
          <a:srcRect l="11791"/>
          <a:stretch>
            <a:fillRect/>
          </a:stretch>
        </p:blipFill>
        <p:spPr>
          <a:xfrm>
            <a:off x="4114800" y="1"/>
            <a:ext cx="5029200" cy="4267199"/>
          </a:xfrm>
          <a:prstGeom prst="rect">
            <a:avLst/>
          </a:prstGeom>
          <a:ln>
            <a:noFill/>
          </a:ln>
          <a:effectLst>
            <a:softEdge rad="112500"/>
          </a:effectLst>
        </p:spPr>
      </p:pic>
      <p:pic>
        <p:nvPicPr>
          <p:cNvPr id="5" name="Picture 4" descr="staining.jpg"/>
          <p:cNvPicPr>
            <a:picLocks noChangeAspect="1"/>
          </p:cNvPicPr>
          <p:nvPr/>
        </p:nvPicPr>
        <p:blipFill>
          <a:blip r:embed="rId5" cstate="print">
            <a:lum bright="20000"/>
          </a:blip>
          <a:stretch>
            <a:fillRect/>
          </a:stretch>
        </p:blipFill>
        <p:spPr>
          <a:xfrm>
            <a:off x="228600" y="152400"/>
            <a:ext cx="3810000" cy="2536031"/>
          </a:xfrm>
          <a:prstGeom prst="rect">
            <a:avLst/>
          </a:prstGeom>
          <a:ln>
            <a:noFill/>
          </a:ln>
          <a:effectLst>
            <a:softEdge rad="112500"/>
          </a:effectLst>
        </p:spPr>
      </p:pic>
    </p:spTree>
    <p:extLst>
      <p:ext uri="{BB962C8B-B14F-4D97-AF65-F5344CB8AC3E}">
        <p14:creationId xmlns:p14="http://schemas.microsoft.com/office/powerpoint/2010/main" val="337640827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G_0606_1.jpg"/>
          <p:cNvPicPr>
            <a:picLocks noChangeAspect="1"/>
          </p:cNvPicPr>
          <p:nvPr/>
        </p:nvPicPr>
        <p:blipFill>
          <a:blip r:embed="rId3" cstate="print"/>
          <a:stretch>
            <a:fillRect/>
          </a:stretch>
        </p:blipFill>
        <p:spPr>
          <a:xfrm>
            <a:off x="0" y="1"/>
            <a:ext cx="9144000" cy="6858000"/>
          </a:xfrm>
          <a:prstGeom prst="rect">
            <a:avLst/>
          </a:prstGeom>
        </p:spPr>
      </p:pic>
    </p:spTree>
    <p:extLst>
      <p:ext uri="{BB962C8B-B14F-4D97-AF65-F5344CB8AC3E}">
        <p14:creationId xmlns:p14="http://schemas.microsoft.com/office/powerpoint/2010/main" val="8790281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595_1.jpg"/>
          <p:cNvPicPr>
            <a:picLocks noChangeAspect="1"/>
          </p:cNvPicPr>
          <p:nvPr/>
        </p:nvPicPr>
        <p:blipFill>
          <a:blip r:embed="rId3" cstate="print"/>
          <a:stretch>
            <a:fillRect/>
          </a:stretch>
        </p:blipFill>
        <p:spPr>
          <a:xfrm>
            <a:off x="0" y="4"/>
            <a:ext cx="9144000" cy="6857999"/>
          </a:xfrm>
          <a:prstGeom prst="rect">
            <a:avLst/>
          </a:prstGeom>
        </p:spPr>
      </p:pic>
      <p:pic>
        <p:nvPicPr>
          <p:cNvPr id="5" name="Picture 4" descr="IMG_0595_1.jpg"/>
          <p:cNvPicPr>
            <a:picLocks noChangeAspect="1"/>
          </p:cNvPicPr>
          <p:nvPr/>
        </p:nvPicPr>
        <p:blipFill>
          <a:blip r:embed="rId4" cstate="print">
            <a:lum bright="20000"/>
          </a:blip>
          <a:srcRect/>
          <a:stretch>
            <a:fillRect/>
          </a:stretch>
        </p:blipFill>
        <p:spPr>
          <a:xfrm>
            <a:off x="-13714" y="11636"/>
            <a:ext cx="9157714" cy="6846365"/>
          </a:xfrm>
          <a:prstGeom prst="rect">
            <a:avLst/>
          </a:prstGeom>
        </p:spPr>
      </p:pic>
    </p:spTree>
    <p:extLst>
      <p:ext uri="{BB962C8B-B14F-4D97-AF65-F5344CB8AC3E}">
        <p14:creationId xmlns:p14="http://schemas.microsoft.com/office/powerpoint/2010/main" val="3685609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53.jpg"/>
          <p:cNvPicPr>
            <a:picLocks noChangeAspect="1"/>
          </p:cNvPicPr>
          <p:nvPr/>
        </p:nvPicPr>
        <p:blipFill>
          <a:blip r:embed="rId2" cstate="print"/>
          <a:srcRect/>
          <a:stretch>
            <a:fillRect/>
          </a:stretch>
        </p:blipFill>
        <p:spPr>
          <a:xfrm>
            <a:off x="0" y="0"/>
            <a:ext cx="9144000" cy="6836636"/>
          </a:xfrm>
          <a:prstGeom prst="rect">
            <a:avLst/>
          </a:prstGeom>
          <a:ln>
            <a:noFill/>
          </a:ln>
          <a:effectLst>
            <a:softEdge rad="112500"/>
          </a:effectLst>
        </p:spPr>
      </p:pic>
    </p:spTree>
    <p:extLst>
      <p:ext uri="{BB962C8B-B14F-4D97-AF65-F5344CB8AC3E}">
        <p14:creationId xmlns:p14="http://schemas.microsoft.com/office/powerpoint/2010/main" val="3686749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05_1.jpg"/>
          <p:cNvPicPr>
            <a:picLocks noChangeAspect="1"/>
          </p:cNvPicPr>
          <p:nvPr/>
        </p:nvPicPr>
        <p:blipFill>
          <a:blip r:embed="rId3" cstate="print"/>
          <a:srcRect/>
          <a:stretch>
            <a:fillRect/>
          </a:stretch>
        </p:blipFill>
        <p:spPr>
          <a:xfrm rot="16200000">
            <a:off x="1026202" y="-1205148"/>
            <a:ext cx="6858001" cy="9268294"/>
          </a:xfrm>
          <a:prstGeom prst="rect">
            <a:avLst/>
          </a:prstGeom>
        </p:spPr>
      </p:pic>
    </p:spTree>
    <p:extLst>
      <p:ext uri="{BB962C8B-B14F-4D97-AF65-F5344CB8AC3E}">
        <p14:creationId xmlns:p14="http://schemas.microsoft.com/office/powerpoint/2010/main" val="406098910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p:cNvSpPr txBox="1">
            <a:spLocks noRot="1" noChangeArrowheads="1"/>
          </p:cNvSpPr>
          <p:nvPr/>
        </p:nvSpPr>
        <p:spPr bwMode="auto">
          <a:xfrm>
            <a:off x="239845" y="-137791"/>
            <a:ext cx="8610600" cy="928688"/>
          </a:xfrm>
          <a:prstGeom prst="rect">
            <a:avLst/>
          </a:prstGeom>
          <a:noFill/>
          <a:ln w="9525">
            <a:noFill/>
            <a:miter lim="800000"/>
            <a:headEnd/>
            <a:tailEnd/>
          </a:ln>
        </p:spPr>
        <p:txBody>
          <a:bodyPr lIns="92075" tIns="46038" rIns="92075" bIns="46038" anchor="ctr"/>
          <a:lstStyle/>
          <a:p>
            <a:pPr algn="ctr">
              <a:defRPr/>
            </a:pPr>
            <a:r>
              <a:rPr lang="en-US" altLang="ko-KR" sz="4500" kern="0" dirty="0">
                <a:solidFill>
                  <a:srgbClr val="FFCC00"/>
                </a:solidFill>
                <a:latin typeface="Calibri" panose="020F0502020204030204" pitchFamily="34" charset="0"/>
                <a:ea typeface="굴림" pitchFamily="34" charset="-127"/>
                <a:cs typeface="+mj-cs"/>
              </a:rPr>
              <a:t>Find the bed bug</a:t>
            </a:r>
          </a:p>
        </p:txBody>
      </p:sp>
      <p:pic>
        <p:nvPicPr>
          <p:cNvPr id="1026" name="Picture 2" descr="Picture of Bat Bug – bugs that look like bed bu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4817" y="3610625"/>
            <a:ext cx="1168837" cy="14454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of Poultry Bug – bugs that look like bed bu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284137" y="4131536"/>
            <a:ext cx="1411387" cy="10924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cchd.com/documents/contentdocuments/doc_23_5_2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3691833" y="4009839"/>
            <a:ext cx="160421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qpm.ca/GalleryImages/BedBug2/IMG_238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10" r="5848"/>
          <a:stretch/>
        </p:blipFill>
        <p:spPr bwMode="auto">
          <a:xfrm rot="16200000">
            <a:off x="5540721" y="1226685"/>
            <a:ext cx="1327182" cy="10472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i62.tinypic.com/30uqtm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678" t="20001" r="28916" b="22856"/>
          <a:stretch/>
        </p:blipFill>
        <p:spPr bwMode="auto">
          <a:xfrm rot="16200000">
            <a:off x="751123" y="3941863"/>
            <a:ext cx="1575057" cy="131254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hamiltondiscovery.com/images/Apple_Seed_WebCrop.jpg"/>
          <p:cNvPicPr>
            <a:picLocks noChangeAspect="1" noChangeArrowheads="1"/>
          </p:cNvPicPr>
          <p:nvPr/>
        </p:nvPicPr>
        <p:blipFill rotWithShape="1">
          <a:blip r:embed="rId8">
            <a:extLst>
              <a:ext uri="{28A0092B-C50C-407E-A947-70E740481C1C}">
                <a14:useLocalDpi xmlns:a14="http://schemas.microsoft.com/office/drawing/2010/main" val="0"/>
              </a:ext>
            </a:extLst>
          </a:blip>
          <a:srcRect l="28722" t="19299" r="31015" b="17979"/>
          <a:stretch/>
        </p:blipFill>
        <p:spPr bwMode="auto">
          <a:xfrm rot="16200000">
            <a:off x="3983415" y="1138436"/>
            <a:ext cx="1352013" cy="140060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3.bp.blogspot.com/-bOxWb5Uac_o/UmQXOgWN00I/AAAAAAAAJVo/vx39ZdNAvMM/s1600/IMG_8790.jpg"/>
          <p:cNvPicPr>
            <a:picLocks noChangeAspect="1" noChangeArrowheads="1"/>
          </p:cNvPicPr>
          <p:nvPr/>
        </p:nvPicPr>
        <p:blipFill rotWithShape="1">
          <a:blip r:embed="rId9">
            <a:extLst>
              <a:ext uri="{28A0092B-C50C-407E-A947-70E740481C1C}">
                <a14:useLocalDpi xmlns:a14="http://schemas.microsoft.com/office/drawing/2010/main" val="0"/>
              </a:ext>
            </a:extLst>
          </a:blip>
          <a:srcRect l="34266" t="36096" r="35609" b="30609"/>
          <a:stretch/>
        </p:blipFill>
        <p:spPr bwMode="auto">
          <a:xfrm>
            <a:off x="6841816" y="3585410"/>
            <a:ext cx="1447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bugguide.net/images/raw/WZLL4ZQL2ZHL5ZIL5ZQLCHMHDHMHVHPHJH2H9ZILAZXLAZ8LHRILJHIHDH0LAH0LDH5H6ZKL1ZKL2Z.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1506" y="1138595"/>
            <a:ext cx="933994"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m8.i.pbase.com/o1/81/955881/1/140215538.3NgF6PpX.Pbase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6967777" y="1243854"/>
            <a:ext cx="1352014" cy="118977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rown Dog Tick"/>
          <p:cNvPicPr>
            <a:picLocks noChangeAspect="1" noChangeArrowheads="1"/>
          </p:cNvPicPr>
          <p:nvPr/>
        </p:nvPicPr>
        <p:blipFill rotWithShape="1">
          <a:blip r:embed="rId12">
            <a:extLst>
              <a:ext uri="{28A0092B-C50C-407E-A947-70E740481C1C}">
                <a14:useLocalDpi xmlns:a14="http://schemas.microsoft.com/office/drawing/2010/main" val="0"/>
              </a:ext>
            </a:extLst>
          </a:blip>
          <a:srcRect l="66611" t="50231" r="8056" b="16435"/>
          <a:stretch/>
        </p:blipFill>
        <p:spPr bwMode="auto">
          <a:xfrm>
            <a:off x="2315363" y="1105913"/>
            <a:ext cx="1447801"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00616" y="5369146"/>
            <a:ext cx="386644" cy="400110"/>
          </a:xfrm>
          <a:prstGeom prst="rect">
            <a:avLst/>
          </a:prstGeom>
          <a:noFill/>
        </p:spPr>
        <p:txBody>
          <a:bodyPr wrap="none" rtlCol="0">
            <a:spAutoFit/>
          </a:bodyPr>
          <a:lstStyle/>
          <a:p>
            <a:r>
              <a:rPr lang="en-US" sz="2000" b="1" dirty="0">
                <a:solidFill>
                  <a:srgbClr val="FFFF00"/>
                </a:solidFill>
                <a:sym typeface="Wingdings" panose="05000000000000000000" pitchFamily="2" charset="2"/>
              </a:rPr>
              <a:t></a:t>
            </a:r>
            <a:endParaRPr lang="en-US" sz="2000" b="1" dirty="0">
              <a:solidFill>
                <a:srgbClr val="FFFF00"/>
              </a:solidFill>
            </a:endParaRPr>
          </a:p>
        </p:txBody>
      </p:sp>
      <p:sp>
        <p:nvSpPr>
          <p:cNvPr id="25" name="TextBox 24"/>
          <p:cNvSpPr txBox="1"/>
          <p:nvPr/>
        </p:nvSpPr>
        <p:spPr>
          <a:xfrm>
            <a:off x="6010869" y="2363114"/>
            <a:ext cx="410989" cy="400110"/>
          </a:xfrm>
          <a:prstGeom prst="rect">
            <a:avLst/>
          </a:prstGeom>
          <a:noFill/>
        </p:spPr>
        <p:txBody>
          <a:bodyPr wrap="square" rtlCol="0">
            <a:spAutoFit/>
          </a:bodyPr>
          <a:lstStyle/>
          <a:p>
            <a:r>
              <a:rPr lang="en-US" sz="2000" b="1" dirty="0">
                <a:solidFill>
                  <a:srgbClr val="FFFF00"/>
                </a:solidFill>
                <a:sym typeface="Wingdings" panose="05000000000000000000" pitchFamily="2" charset="2"/>
              </a:rPr>
              <a:t></a:t>
            </a:r>
            <a:endParaRPr lang="en-US" sz="2000" b="1" dirty="0">
              <a:solidFill>
                <a:srgbClr val="FFFF00"/>
              </a:solidFill>
            </a:endParaRPr>
          </a:p>
        </p:txBody>
      </p:sp>
      <p:sp>
        <p:nvSpPr>
          <p:cNvPr id="4" name="TextBox 3"/>
          <p:cNvSpPr txBox="1"/>
          <p:nvPr/>
        </p:nvSpPr>
        <p:spPr>
          <a:xfrm>
            <a:off x="974826" y="2357795"/>
            <a:ext cx="1359090" cy="369332"/>
          </a:xfrm>
          <a:prstGeom prst="rect">
            <a:avLst/>
          </a:prstGeom>
          <a:noFill/>
        </p:spPr>
        <p:txBody>
          <a:bodyPr wrap="none" rtlCol="0">
            <a:spAutoFit/>
          </a:bodyPr>
          <a:lstStyle/>
          <a:p>
            <a:r>
              <a:rPr lang="en-US" dirty="0">
                <a:latin typeface="Calibri" panose="020F0502020204030204" pitchFamily="34" charset="0"/>
              </a:rPr>
              <a:t>Swallow bug</a:t>
            </a:r>
          </a:p>
        </p:txBody>
      </p:sp>
      <p:sp>
        <p:nvSpPr>
          <p:cNvPr id="27" name="TextBox 26"/>
          <p:cNvSpPr txBox="1"/>
          <p:nvPr/>
        </p:nvSpPr>
        <p:spPr>
          <a:xfrm>
            <a:off x="2349405" y="2248913"/>
            <a:ext cx="1584280" cy="369332"/>
          </a:xfrm>
          <a:prstGeom prst="rect">
            <a:avLst/>
          </a:prstGeom>
          <a:noFill/>
        </p:spPr>
        <p:txBody>
          <a:bodyPr wrap="none" rtlCol="0">
            <a:spAutoFit/>
          </a:bodyPr>
          <a:lstStyle/>
          <a:p>
            <a:r>
              <a:rPr lang="en-US" dirty="0">
                <a:latin typeface="Calibri" panose="020F0502020204030204" pitchFamily="34" charset="0"/>
              </a:rPr>
              <a:t>Brown dog tick</a:t>
            </a:r>
          </a:p>
        </p:txBody>
      </p:sp>
      <p:sp>
        <p:nvSpPr>
          <p:cNvPr id="28" name="TextBox 27"/>
          <p:cNvSpPr txBox="1"/>
          <p:nvPr/>
        </p:nvSpPr>
        <p:spPr>
          <a:xfrm>
            <a:off x="4085755" y="2486755"/>
            <a:ext cx="1225015" cy="369332"/>
          </a:xfrm>
          <a:prstGeom prst="rect">
            <a:avLst/>
          </a:prstGeom>
          <a:noFill/>
        </p:spPr>
        <p:txBody>
          <a:bodyPr wrap="none" rtlCol="0">
            <a:spAutoFit/>
          </a:bodyPr>
          <a:lstStyle/>
          <a:p>
            <a:r>
              <a:rPr lang="en-US" dirty="0">
                <a:latin typeface="Calibri" panose="020F0502020204030204" pitchFamily="34" charset="0"/>
              </a:rPr>
              <a:t>Apple seed</a:t>
            </a:r>
          </a:p>
        </p:txBody>
      </p:sp>
      <p:sp>
        <p:nvSpPr>
          <p:cNvPr id="29" name="TextBox 28"/>
          <p:cNvSpPr txBox="1"/>
          <p:nvPr/>
        </p:nvSpPr>
        <p:spPr>
          <a:xfrm>
            <a:off x="6727914" y="2477970"/>
            <a:ext cx="1971309" cy="369332"/>
          </a:xfrm>
          <a:prstGeom prst="rect">
            <a:avLst/>
          </a:prstGeom>
          <a:noFill/>
        </p:spPr>
        <p:txBody>
          <a:bodyPr wrap="none" rtlCol="0">
            <a:spAutoFit/>
          </a:bodyPr>
          <a:lstStyle/>
          <a:p>
            <a:r>
              <a:rPr lang="en-US" dirty="0">
                <a:latin typeface="Calibri" panose="020F0502020204030204" pitchFamily="34" charset="0"/>
              </a:rPr>
              <a:t>Shiny spider beetle</a:t>
            </a:r>
          </a:p>
        </p:txBody>
      </p:sp>
      <p:sp>
        <p:nvSpPr>
          <p:cNvPr id="30" name="TextBox 29"/>
          <p:cNvSpPr txBox="1"/>
          <p:nvPr/>
        </p:nvSpPr>
        <p:spPr>
          <a:xfrm>
            <a:off x="7117773" y="5149758"/>
            <a:ext cx="895886" cy="369332"/>
          </a:xfrm>
          <a:prstGeom prst="rect">
            <a:avLst/>
          </a:prstGeom>
          <a:noFill/>
        </p:spPr>
        <p:txBody>
          <a:bodyPr wrap="none" rtlCol="0">
            <a:spAutoFit/>
          </a:bodyPr>
          <a:lstStyle/>
          <a:p>
            <a:r>
              <a:rPr lang="en-US" dirty="0">
                <a:latin typeface="Calibri" panose="020F0502020204030204" pitchFamily="34" charset="0"/>
              </a:rPr>
              <a:t>Cat flea</a:t>
            </a:r>
          </a:p>
        </p:txBody>
      </p:sp>
      <p:sp>
        <p:nvSpPr>
          <p:cNvPr id="31" name="TextBox 30"/>
          <p:cNvSpPr txBox="1"/>
          <p:nvPr/>
        </p:nvSpPr>
        <p:spPr>
          <a:xfrm>
            <a:off x="5037533" y="5445949"/>
            <a:ext cx="2113656" cy="369332"/>
          </a:xfrm>
          <a:prstGeom prst="rect">
            <a:avLst/>
          </a:prstGeom>
          <a:noFill/>
        </p:spPr>
        <p:txBody>
          <a:bodyPr wrap="none" rtlCol="0">
            <a:spAutoFit/>
          </a:bodyPr>
          <a:lstStyle/>
          <a:p>
            <a:r>
              <a:rPr lang="en-US" dirty="0">
                <a:latin typeface="Calibri" panose="020F0502020204030204" pitchFamily="34" charset="0"/>
              </a:rPr>
              <a:t>Mexican poultry bug</a:t>
            </a:r>
          </a:p>
        </p:txBody>
      </p:sp>
      <p:sp>
        <p:nvSpPr>
          <p:cNvPr id="32" name="TextBox 31"/>
          <p:cNvSpPr txBox="1"/>
          <p:nvPr/>
        </p:nvSpPr>
        <p:spPr>
          <a:xfrm>
            <a:off x="2654095" y="5092963"/>
            <a:ext cx="900696" cy="369332"/>
          </a:xfrm>
          <a:prstGeom prst="rect">
            <a:avLst/>
          </a:prstGeom>
          <a:noFill/>
        </p:spPr>
        <p:txBody>
          <a:bodyPr wrap="none" rtlCol="0">
            <a:spAutoFit/>
          </a:bodyPr>
          <a:lstStyle/>
          <a:p>
            <a:r>
              <a:rPr lang="en-US" dirty="0">
                <a:latin typeface="Calibri" panose="020F0502020204030204" pitchFamily="34" charset="0"/>
              </a:rPr>
              <a:t>Bat bug</a:t>
            </a:r>
          </a:p>
        </p:txBody>
      </p:sp>
      <p:sp>
        <p:nvSpPr>
          <p:cNvPr id="33" name="TextBox 32"/>
          <p:cNvSpPr txBox="1"/>
          <p:nvPr/>
        </p:nvSpPr>
        <p:spPr>
          <a:xfrm>
            <a:off x="305224" y="5360775"/>
            <a:ext cx="1996829" cy="646331"/>
          </a:xfrm>
          <a:prstGeom prst="rect">
            <a:avLst/>
          </a:prstGeom>
          <a:noFill/>
        </p:spPr>
        <p:txBody>
          <a:bodyPr wrap="none" rtlCol="0">
            <a:spAutoFit/>
          </a:bodyPr>
          <a:lstStyle/>
          <a:p>
            <a:pPr algn="ctr"/>
            <a:r>
              <a:rPr lang="en-US" dirty="0">
                <a:latin typeface="Calibri" panose="020F0502020204030204" pitchFamily="34" charset="0"/>
              </a:rPr>
              <a:t>German cockroach </a:t>
            </a:r>
          </a:p>
          <a:p>
            <a:pPr algn="ctr"/>
            <a:r>
              <a:rPr lang="en-US" dirty="0">
                <a:latin typeface="Calibri" panose="020F0502020204030204" pitchFamily="34" charset="0"/>
              </a:rPr>
              <a:t>nymph</a:t>
            </a:r>
          </a:p>
        </p:txBody>
      </p:sp>
      <p:sp>
        <p:nvSpPr>
          <p:cNvPr id="34" name="TextBox 33"/>
          <p:cNvSpPr txBox="1"/>
          <p:nvPr/>
        </p:nvSpPr>
        <p:spPr>
          <a:xfrm>
            <a:off x="1423008" y="786197"/>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1</a:t>
            </a:r>
            <a:endParaRPr lang="en-US" sz="2000" b="1" dirty="0">
              <a:solidFill>
                <a:srgbClr val="FFFF00"/>
              </a:solidFill>
              <a:latin typeface="Calibri" panose="020F0502020204030204" pitchFamily="34" charset="0"/>
            </a:endParaRPr>
          </a:p>
        </p:txBody>
      </p:sp>
      <p:sp>
        <p:nvSpPr>
          <p:cNvPr id="35" name="TextBox 34"/>
          <p:cNvSpPr txBox="1"/>
          <p:nvPr/>
        </p:nvSpPr>
        <p:spPr>
          <a:xfrm>
            <a:off x="2883740" y="738485"/>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2</a:t>
            </a:r>
            <a:endParaRPr lang="en-US" sz="2000" b="1" dirty="0">
              <a:solidFill>
                <a:srgbClr val="FFFF00"/>
              </a:solidFill>
              <a:latin typeface="Calibri" panose="020F0502020204030204" pitchFamily="34" charset="0"/>
            </a:endParaRPr>
          </a:p>
        </p:txBody>
      </p:sp>
      <p:sp>
        <p:nvSpPr>
          <p:cNvPr id="36" name="TextBox 35"/>
          <p:cNvSpPr txBox="1"/>
          <p:nvPr/>
        </p:nvSpPr>
        <p:spPr>
          <a:xfrm>
            <a:off x="4545145" y="801749"/>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3</a:t>
            </a:r>
            <a:endParaRPr lang="en-US" sz="2000" b="1" dirty="0">
              <a:solidFill>
                <a:srgbClr val="FFFF00"/>
              </a:solidFill>
              <a:latin typeface="Calibri" panose="020F0502020204030204" pitchFamily="34" charset="0"/>
            </a:endParaRPr>
          </a:p>
        </p:txBody>
      </p:sp>
      <p:sp>
        <p:nvSpPr>
          <p:cNvPr id="37" name="TextBox 36"/>
          <p:cNvSpPr txBox="1"/>
          <p:nvPr/>
        </p:nvSpPr>
        <p:spPr>
          <a:xfrm>
            <a:off x="6103511" y="776922"/>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4</a:t>
            </a:r>
            <a:endParaRPr lang="en-US" sz="2000" b="1" dirty="0">
              <a:solidFill>
                <a:srgbClr val="FFFF00"/>
              </a:solidFill>
              <a:latin typeface="Calibri" panose="020F0502020204030204" pitchFamily="34" charset="0"/>
            </a:endParaRPr>
          </a:p>
        </p:txBody>
      </p:sp>
      <p:sp>
        <p:nvSpPr>
          <p:cNvPr id="38" name="TextBox 37"/>
          <p:cNvSpPr txBox="1"/>
          <p:nvPr/>
        </p:nvSpPr>
        <p:spPr>
          <a:xfrm>
            <a:off x="7476978" y="829253"/>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5</a:t>
            </a:r>
            <a:endParaRPr lang="en-US" sz="2000" b="1" dirty="0">
              <a:solidFill>
                <a:srgbClr val="FFFF00"/>
              </a:solidFill>
              <a:latin typeface="Calibri" panose="020F0502020204030204" pitchFamily="34" charset="0"/>
            </a:endParaRPr>
          </a:p>
        </p:txBody>
      </p:sp>
      <p:sp>
        <p:nvSpPr>
          <p:cNvPr id="39" name="TextBox 38"/>
          <p:cNvSpPr txBox="1"/>
          <p:nvPr/>
        </p:nvSpPr>
        <p:spPr>
          <a:xfrm>
            <a:off x="1333156" y="3473235"/>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6</a:t>
            </a:r>
            <a:endParaRPr lang="en-US" sz="2000" b="1" dirty="0">
              <a:solidFill>
                <a:srgbClr val="FFFF00"/>
              </a:solidFill>
              <a:latin typeface="Calibri" panose="020F0502020204030204" pitchFamily="34" charset="0"/>
            </a:endParaRPr>
          </a:p>
        </p:txBody>
      </p:sp>
      <p:sp>
        <p:nvSpPr>
          <p:cNvPr id="40" name="TextBox 39"/>
          <p:cNvSpPr txBox="1"/>
          <p:nvPr/>
        </p:nvSpPr>
        <p:spPr>
          <a:xfrm>
            <a:off x="2932336" y="3273180"/>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7</a:t>
            </a:r>
            <a:endParaRPr lang="en-US" sz="2000" b="1" dirty="0">
              <a:solidFill>
                <a:srgbClr val="FFFF00"/>
              </a:solidFill>
              <a:latin typeface="Calibri" panose="020F0502020204030204" pitchFamily="34" charset="0"/>
            </a:endParaRPr>
          </a:p>
        </p:txBody>
      </p:sp>
      <p:sp>
        <p:nvSpPr>
          <p:cNvPr id="41" name="TextBox 40"/>
          <p:cNvSpPr txBox="1"/>
          <p:nvPr/>
        </p:nvSpPr>
        <p:spPr>
          <a:xfrm>
            <a:off x="4339650" y="3438659"/>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8</a:t>
            </a:r>
            <a:endParaRPr lang="en-US" sz="2000" b="1" dirty="0">
              <a:solidFill>
                <a:srgbClr val="FFFF00"/>
              </a:solidFill>
              <a:latin typeface="Calibri" panose="020F0502020204030204" pitchFamily="34" charset="0"/>
            </a:endParaRPr>
          </a:p>
        </p:txBody>
      </p:sp>
      <p:sp>
        <p:nvSpPr>
          <p:cNvPr id="42" name="TextBox 41"/>
          <p:cNvSpPr txBox="1"/>
          <p:nvPr/>
        </p:nvSpPr>
        <p:spPr>
          <a:xfrm>
            <a:off x="5848700" y="3628874"/>
            <a:ext cx="410989"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9</a:t>
            </a:r>
            <a:endParaRPr lang="en-US" sz="2000" b="1" dirty="0">
              <a:solidFill>
                <a:srgbClr val="FFFF00"/>
              </a:solidFill>
              <a:latin typeface="Calibri" panose="020F0502020204030204" pitchFamily="34" charset="0"/>
            </a:endParaRPr>
          </a:p>
        </p:txBody>
      </p:sp>
      <p:sp>
        <p:nvSpPr>
          <p:cNvPr id="43" name="TextBox 42"/>
          <p:cNvSpPr txBox="1"/>
          <p:nvPr/>
        </p:nvSpPr>
        <p:spPr>
          <a:xfrm>
            <a:off x="7438289" y="3249955"/>
            <a:ext cx="486511" cy="400110"/>
          </a:xfrm>
          <a:prstGeom prst="rect">
            <a:avLst/>
          </a:prstGeom>
          <a:noFill/>
        </p:spPr>
        <p:txBody>
          <a:bodyPr wrap="square" rtlCol="0">
            <a:spAutoFit/>
          </a:bodyPr>
          <a:lstStyle/>
          <a:p>
            <a:r>
              <a:rPr lang="en-US" sz="2000" b="1" dirty="0">
                <a:solidFill>
                  <a:srgbClr val="FFFF00"/>
                </a:solidFill>
                <a:latin typeface="Calibri" panose="020F0502020204030204" pitchFamily="34" charset="0"/>
                <a:sym typeface="Wingdings" panose="05000000000000000000" pitchFamily="2" charset="2"/>
              </a:rPr>
              <a:t>10</a:t>
            </a:r>
            <a:endParaRPr lang="en-US" sz="20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76649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4" grpId="0"/>
      <p:bldP spid="27" grpId="0"/>
      <p:bldP spid="28" grpId="0"/>
      <p:bldP spid="29" grpId="0"/>
      <p:bldP spid="30" grpId="0"/>
      <p:bldP spid="31" grpId="0"/>
      <p:bldP spid="32"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screen"/>
          <a:srcRect/>
          <a:stretch>
            <a:fillRect/>
          </a:stretch>
        </p:blipFill>
        <p:spPr bwMode="auto">
          <a:xfrm>
            <a:off x="6019800" y="304804"/>
            <a:ext cx="2857500" cy="2143125"/>
          </a:xfrm>
          <a:prstGeom prst="rect">
            <a:avLst/>
          </a:prstGeom>
          <a:ln>
            <a:noFill/>
          </a:ln>
          <a:effectLst>
            <a:softEdge rad="112500"/>
          </a:effectLst>
        </p:spPr>
      </p:pic>
      <p:pic>
        <p:nvPicPr>
          <p:cNvPr id="40963" name="Picture 4"/>
          <p:cNvPicPr>
            <a:picLocks noChangeAspect="1" noChangeArrowheads="1"/>
          </p:cNvPicPr>
          <p:nvPr/>
        </p:nvPicPr>
        <p:blipFill>
          <a:blip r:embed="rId4" cstate="screen"/>
          <a:srcRect/>
          <a:stretch>
            <a:fillRect/>
          </a:stretch>
        </p:blipFill>
        <p:spPr bwMode="auto">
          <a:xfrm>
            <a:off x="6019800" y="4191004"/>
            <a:ext cx="2857500" cy="2447925"/>
          </a:xfrm>
          <a:prstGeom prst="rect">
            <a:avLst/>
          </a:prstGeom>
          <a:ln>
            <a:noFill/>
          </a:ln>
          <a:effectLst>
            <a:softEdge rad="112500"/>
          </a:effectLst>
        </p:spPr>
      </p:pic>
      <p:pic>
        <p:nvPicPr>
          <p:cNvPr id="40964" name="Picture 5"/>
          <p:cNvPicPr>
            <a:picLocks noChangeAspect="1" noChangeArrowheads="1"/>
          </p:cNvPicPr>
          <p:nvPr/>
        </p:nvPicPr>
        <p:blipFill>
          <a:blip r:embed="rId5" cstate="screen"/>
          <a:srcRect/>
          <a:stretch>
            <a:fillRect/>
          </a:stretch>
        </p:blipFill>
        <p:spPr bwMode="auto">
          <a:xfrm>
            <a:off x="457200" y="3962400"/>
            <a:ext cx="4173538" cy="2628900"/>
          </a:xfrm>
          <a:prstGeom prst="rect">
            <a:avLst/>
          </a:prstGeom>
          <a:ln>
            <a:noFill/>
          </a:ln>
          <a:effectLst>
            <a:softEdge rad="112500"/>
          </a:effectLst>
        </p:spPr>
      </p:pic>
      <p:pic>
        <p:nvPicPr>
          <p:cNvPr id="40965" name="Picture 2"/>
          <p:cNvPicPr>
            <a:picLocks noChangeAspect="1" noChangeArrowheads="1"/>
          </p:cNvPicPr>
          <p:nvPr/>
        </p:nvPicPr>
        <p:blipFill>
          <a:blip r:embed="rId6" cstate="screen"/>
          <a:srcRect/>
          <a:stretch>
            <a:fillRect/>
          </a:stretch>
        </p:blipFill>
        <p:spPr bwMode="auto">
          <a:xfrm>
            <a:off x="3581400" y="2286000"/>
            <a:ext cx="1981200" cy="2209800"/>
          </a:xfrm>
          <a:prstGeom prst="rect">
            <a:avLst/>
          </a:prstGeom>
          <a:ln>
            <a:noFill/>
          </a:ln>
          <a:effectLst>
            <a:softEdge rad="112500"/>
          </a:effectLst>
        </p:spPr>
      </p:pic>
      <p:pic>
        <p:nvPicPr>
          <p:cNvPr id="40966" name="Picture 3"/>
          <p:cNvPicPr>
            <a:picLocks noChangeAspect="1" noChangeArrowheads="1"/>
          </p:cNvPicPr>
          <p:nvPr/>
        </p:nvPicPr>
        <p:blipFill>
          <a:blip r:embed="rId7" cstate="screen"/>
          <a:srcRect/>
          <a:stretch>
            <a:fillRect/>
          </a:stretch>
        </p:blipFill>
        <p:spPr bwMode="auto">
          <a:xfrm>
            <a:off x="5410200" y="2209804"/>
            <a:ext cx="2857500" cy="2143125"/>
          </a:xfrm>
          <a:prstGeom prst="rect">
            <a:avLst/>
          </a:prstGeom>
          <a:ln>
            <a:noFill/>
          </a:ln>
          <a:effectLst>
            <a:softEdge rad="112500"/>
          </a:effectLst>
        </p:spPr>
      </p:pic>
      <p:sp>
        <p:nvSpPr>
          <p:cNvPr id="40967" name="Rectangle 7"/>
          <p:cNvSpPr>
            <a:spLocks noChangeArrowheads="1"/>
          </p:cNvSpPr>
          <p:nvPr/>
        </p:nvSpPr>
        <p:spPr bwMode="auto">
          <a:xfrm>
            <a:off x="609600" y="228600"/>
            <a:ext cx="4572000" cy="3046988"/>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Char char="•"/>
            </a:pPr>
            <a:r>
              <a:rPr lang="en-US" sz="3200" dirty="0">
                <a:solidFill>
                  <a:prstClr val="white"/>
                </a:solidFill>
              </a:rPr>
              <a:t>Combine inspection with vacuum cleaning </a:t>
            </a:r>
          </a:p>
          <a:p>
            <a:pPr fontAlgn="base">
              <a:spcBef>
                <a:spcPct val="0"/>
              </a:spcBef>
              <a:spcAft>
                <a:spcPct val="0"/>
              </a:spcAft>
              <a:buFont typeface="Arial" pitchFamily="34" charset="0"/>
              <a:buChar char="•"/>
            </a:pPr>
            <a:r>
              <a:rPr lang="en-US" sz="3200" dirty="0">
                <a:solidFill>
                  <a:prstClr val="white"/>
                </a:solidFill>
              </a:rPr>
              <a:t>Use a brush, flash-light, canister vacuum </a:t>
            </a:r>
            <a:br>
              <a:rPr lang="en-US" sz="3200" dirty="0">
                <a:solidFill>
                  <a:prstClr val="white"/>
                </a:solidFill>
              </a:rPr>
            </a:br>
            <a:r>
              <a:rPr lang="en-US" sz="3200" dirty="0">
                <a:solidFill>
                  <a:prstClr val="white"/>
                </a:solidFill>
              </a:rPr>
              <a:t>with a crevice </a:t>
            </a:r>
            <a:br>
              <a:rPr lang="en-US" sz="3200" dirty="0">
                <a:solidFill>
                  <a:prstClr val="white"/>
                </a:solidFill>
              </a:rPr>
            </a:br>
            <a:r>
              <a:rPr lang="en-US" sz="3200" dirty="0">
                <a:solidFill>
                  <a:prstClr val="white"/>
                </a:solidFill>
              </a:rPr>
              <a:t>attachment</a:t>
            </a:r>
          </a:p>
        </p:txBody>
      </p:sp>
      <p:pic>
        <p:nvPicPr>
          <p:cNvPr id="9" name="Picture 8" descr="IMG_0572.jpg"/>
          <p:cNvPicPr>
            <a:picLocks noChangeAspect="1"/>
          </p:cNvPicPr>
          <p:nvPr/>
        </p:nvPicPr>
        <p:blipFill>
          <a:blip r:embed="rId8" cstate="print"/>
          <a:srcRect/>
          <a:stretch>
            <a:fillRect/>
          </a:stretch>
        </p:blipFill>
        <p:spPr>
          <a:xfrm>
            <a:off x="381001" y="0"/>
            <a:ext cx="8610600" cy="6912990"/>
          </a:xfrm>
          <a:prstGeom prst="rect">
            <a:avLst/>
          </a:prstGeom>
          <a:ln>
            <a:noFill/>
          </a:ln>
          <a:effectLst>
            <a:softEdge rad="112500"/>
          </a:effectLst>
        </p:spPr>
      </p:pic>
      <p:pic>
        <p:nvPicPr>
          <p:cNvPr id="8" name="Picture 7" descr="IMG_0592.jpg"/>
          <p:cNvPicPr>
            <a:picLocks noChangeAspect="1"/>
          </p:cNvPicPr>
          <p:nvPr/>
        </p:nvPicPr>
        <p:blipFill>
          <a:blip r:embed="rId9" cstate="print"/>
          <a:srcRect/>
          <a:stretch>
            <a:fillRect/>
          </a:stretch>
        </p:blipFill>
        <p:spPr>
          <a:xfrm>
            <a:off x="304800" y="0"/>
            <a:ext cx="7184572" cy="6858000"/>
          </a:xfrm>
          <a:prstGeom prst="rect">
            <a:avLst/>
          </a:prstGeom>
          <a:ln>
            <a:noFill/>
          </a:ln>
          <a:effectLst>
            <a:softEdge rad="112500"/>
          </a:effectLst>
        </p:spPr>
      </p:pic>
      <p:pic>
        <p:nvPicPr>
          <p:cNvPr id="11" name="Picture 10" descr="IMG_0559.jpg"/>
          <p:cNvPicPr>
            <a:picLocks noChangeAspect="1"/>
          </p:cNvPicPr>
          <p:nvPr/>
        </p:nvPicPr>
        <p:blipFill>
          <a:blip r:embed="rId10" cstate="print"/>
          <a:srcRect/>
          <a:stretch>
            <a:fillRect/>
          </a:stretch>
        </p:blipFill>
        <p:spPr>
          <a:xfrm>
            <a:off x="0" y="3"/>
            <a:ext cx="9144000" cy="6858001"/>
          </a:xfrm>
          <a:prstGeom prst="rect">
            <a:avLst/>
          </a:prstGeom>
        </p:spPr>
      </p:pic>
    </p:spTree>
    <p:extLst>
      <p:ext uri="{BB962C8B-B14F-4D97-AF65-F5344CB8AC3E}">
        <p14:creationId xmlns:p14="http://schemas.microsoft.com/office/powerpoint/2010/main" val="1273823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457200"/>
            <a:ext cx="8305800" cy="1295400"/>
          </a:xfrm>
        </p:spPr>
        <p:txBody>
          <a:bodyPr/>
          <a:lstStyle/>
          <a:p>
            <a:pPr eaLnBrk="1" hangingPunct="1"/>
            <a:r>
              <a:rPr lang="en-US" sz="3600" dirty="0">
                <a:latin typeface="Calibri" panose="020F0502020204030204" pitchFamily="34" charset="0"/>
              </a:rPr>
              <a:t>Not all aggregations are obvious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838200"/>
            <a:ext cx="6781800" cy="5086350"/>
          </a:xfrm>
          <a:prstGeom prst="rect">
            <a:avLst/>
          </a:prstGeom>
          <a:ln>
            <a:noFill/>
          </a:ln>
          <a:effectLst>
            <a:softEdge rad="112500"/>
          </a:effectLst>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162" r="11049"/>
          <a:stretch/>
        </p:blipFill>
        <p:spPr bwMode="auto">
          <a:xfrm>
            <a:off x="152400" y="4080164"/>
            <a:ext cx="3657600" cy="27016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85410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93779">
            <a:off x="4116560" y="1634925"/>
            <a:ext cx="5085617" cy="3390411"/>
          </a:xfrm>
          <a:prstGeom prst="rect">
            <a:avLst/>
          </a:prstGeom>
          <a:ln>
            <a:noFill/>
          </a:ln>
          <a:effectLst>
            <a:softEdge rad="112500"/>
          </a:effectLst>
        </p:spPr>
      </p:pic>
    </p:spTree>
    <p:extLst>
      <p:ext uri="{BB962C8B-B14F-4D97-AF65-F5344CB8AC3E}">
        <p14:creationId xmlns:p14="http://schemas.microsoft.com/office/powerpoint/2010/main" val="264334492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52400"/>
            <a:ext cx="8229600" cy="762000"/>
          </a:xfrm>
        </p:spPr>
        <p:txBody>
          <a:bodyPr/>
          <a:lstStyle/>
          <a:p>
            <a:pPr eaLnBrk="1" hangingPunct="1"/>
            <a:r>
              <a:rPr lang="en-US" altLang="en-US" b="1">
                <a:latin typeface="Calibri" panose="020F0502020204030204" pitchFamily="34" charset="0"/>
              </a:rPr>
              <a:t>Molted Skins</a:t>
            </a:r>
          </a:p>
        </p:txBody>
      </p:sp>
      <p:pic>
        <p:nvPicPr>
          <p:cNvPr id="19459" name="ClipArt Placeholder 4"/>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62000" y="990600"/>
            <a:ext cx="4144963" cy="5710238"/>
          </a:xfrm>
          <a:prstGeom prst="rect">
            <a:avLst/>
          </a:prstGeom>
          <a:ln>
            <a:noFill/>
          </a:ln>
          <a:effectLst>
            <a:softEdge rad="112500"/>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912" y="457200"/>
            <a:ext cx="3675888" cy="5650992"/>
          </a:xfrm>
          <a:prstGeom prst="rect">
            <a:avLst/>
          </a:prstGeom>
          <a:ln>
            <a:noFill/>
          </a:ln>
          <a:effectLst>
            <a:softEdge rad="112500"/>
          </a:effectLst>
        </p:spPr>
      </p:pic>
    </p:spTree>
    <p:extLst>
      <p:ext uri="{BB962C8B-B14F-4D97-AF65-F5344CB8AC3E}">
        <p14:creationId xmlns:p14="http://schemas.microsoft.com/office/powerpoint/2010/main" val="2078906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US" altLang="en-US" sz="4000" b="1">
                <a:latin typeface="Calibri" panose="020F0502020204030204" pitchFamily="34" charset="0"/>
              </a:rPr>
              <a:t>Less Obvious Unless You Know</a:t>
            </a:r>
          </a:p>
        </p:txBody>
      </p:sp>
      <p:sp>
        <p:nvSpPr>
          <p:cNvPr id="21507" name="Rectangle 3"/>
          <p:cNvSpPr>
            <a:spLocks noGrp="1" noChangeArrowheads="1"/>
          </p:cNvSpPr>
          <p:nvPr>
            <p:ph type="body" sz="half" idx="1"/>
          </p:nvPr>
        </p:nvSpPr>
        <p:spPr>
          <a:xfrm>
            <a:off x="304800" y="2057400"/>
            <a:ext cx="3810000" cy="4648200"/>
          </a:xfrm>
        </p:spPr>
        <p:txBody>
          <a:bodyPr/>
          <a:lstStyle/>
          <a:p>
            <a:pPr eaLnBrk="1" hangingPunct="1"/>
            <a:r>
              <a:rPr lang="en-US" altLang="en-US" sz="3200" b="1" dirty="0">
                <a:latin typeface="Calibri" panose="020F0502020204030204" pitchFamily="34" charset="0"/>
              </a:rPr>
              <a:t>Looks like mold</a:t>
            </a:r>
          </a:p>
          <a:p>
            <a:pPr eaLnBrk="1" hangingPunct="1"/>
            <a:r>
              <a:rPr lang="en-US" altLang="en-US" sz="3200" b="1" dirty="0">
                <a:latin typeface="Calibri" panose="020F0502020204030204" pitchFamily="34" charset="0"/>
              </a:rPr>
              <a:t>But are actually bed bug aggregations</a:t>
            </a:r>
          </a:p>
        </p:txBody>
      </p:sp>
      <p:pic>
        <p:nvPicPr>
          <p:cNvPr id="21508" name="Picture 4" descr="ceiling 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0"/>
            <a:ext cx="4572000" cy="3163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334000" y="5334000"/>
            <a:ext cx="280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1800" b="1">
                <a:latin typeface="Arial" charset="0"/>
              </a:rPr>
              <a:t>What are we looking at?</a:t>
            </a:r>
          </a:p>
        </p:txBody>
      </p:sp>
      <p:pic>
        <p:nvPicPr>
          <p:cNvPr id="658438" name="Picture 6" descr="ceiling close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747838"/>
            <a:ext cx="4648200" cy="3952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604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58438"/>
                                        </p:tgtEl>
                                        <p:attrNameLst>
                                          <p:attrName>style.visibility</p:attrName>
                                        </p:attrNameLst>
                                      </p:cBhvr>
                                      <p:to>
                                        <p:strVal val="visible"/>
                                      </p:to>
                                    </p:set>
                                    <p:animEffect transition="in" filter="blinds(horizontal)">
                                      <p:cBhvr>
                                        <p:cTn id="7" dur="5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57200"/>
            <a:ext cx="9144000" cy="6096000"/>
          </a:xfrm>
          <a:prstGeom prst="rect">
            <a:avLst/>
          </a:prstGeom>
          <a:ln>
            <a:noFill/>
          </a:ln>
          <a:effectLst>
            <a:softEdge rad="112500"/>
          </a:effectLst>
        </p:spPr>
      </p:pic>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753" t="31105" r="25833" b="32496"/>
          <a:stretch/>
        </p:blipFill>
        <p:spPr bwMode="auto">
          <a:xfrm>
            <a:off x="26276" y="825"/>
            <a:ext cx="9117724" cy="68259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58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1066800"/>
            <a:ext cx="8229600" cy="1143000"/>
          </a:xfrm>
        </p:spPr>
        <p:txBody>
          <a:bodyPr>
            <a:normAutofit fontScale="90000"/>
          </a:bodyPr>
          <a:lstStyle/>
          <a:p>
            <a:pPr eaLnBrk="1" hangingPunct="1"/>
            <a:r>
              <a:rPr lang="en-US" altLang="en-US" b="1" dirty="0">
                <a:solidFill>
                  <a:srgbClr val="FFFF99"/>
                </a:solidFill>
                <a:latin typeface="Calibri" panose="020F0502020204030204" pitchFamily="34" charset="0"/>
              </a:rPr>
              <a:t>Blood</a:t>
            </a:r>
            <a:br>
              <a:rPr lang="en-US" altLang="en-US" b="1" dirty="0">
                <a:solidFill>
                  <a:srgbClr val="FFFF99"/>
                </a:solidFill>
                <a:latin typeface="Calibri" panose="020F0502020204030204" pitchFamily="34" charset="0"/>
              </a:rPr>
            </a:br>
            <a:br>
              <a:rPr lang="en-US" altLang="en-US" b="1" dirty="0">
                <a:solidFill>
                  <a:srgbClr val="FFFF99"/>
                </a:solidFill>
                <a:latin typeface="Calibri" panose="020F0502020204030204" pitchFamily="34" charset="0"/>
              </a:rPr>
            </a:br>
            <a:r>
              <a:rPr lang="en-US" altLang="en-US" b="1" dirty="0">
                <a:solidFill>
                  <a:schemeClr val="tx1"/>
                </a:solidFill>
                <a:latin typeface="Calibri" panose="020F0502020204030204" pitchFamily="34" charset="0"/>
              </a:rPr>
              <a:t>Smash </a:t>
            </a:r>
            <a:br>
              <a:rPr lang="en-US" altLang="en-US" b="1" dirty="0">
                <a:solidFill>
                  <a:schemeClr val="tx1"/>
                </a:solidFill>
                <a:latin typeface="Calibri" panose="020F0502020204030204" pitchFamily="34" charset="0"/>
              </a:rPr>
            </a:br>
            <a:r>
              <a:rPr lang="en-US" altLang="en-US" b="1" dirty="0">
                <a:solidFill>
                  <a:schemeClr val="tx1"/>
                </a:solidFill>
                <a:latin typeface="Calibri" panose="020F0502020204030204" pitchFamily="34" charset="0"/>
              </a:rPr>
              <a:t>and </a:t>
            </a:r>
            <a:br>
              <a:rPr lang="en-US" altLang="en-US" b="1" dirty="0">
                <a:solidFill>
                  <a:schemeClr val="tx1"/>
                </a:solidFill>
                <a:latin typeface="Calibri" panose="020F0502020204030204" pitchFamily="34" charset="0"/>
              </a:rPr>
            </a:br>
            <a:r>
              <a:rPr lang="en-US" altLang="en-US" b="1" dirty="0">
                <a:solidFill>
                  <a:schemeClr val="tx1"/>
                </a:solidFill>
                <a:latin typeface="Calibri" panose="020F0502020204030204" pitchFamily="34" charset="0"/>
              </a:rPr>
              <a:t>Drag</a:t>
            </a:r>
          </a:p>
        </p:txBody>
      </p:sp>
      <p:pic>
        <p:nvPicPr>
          <p:cNvPr id="22531" name="Picture 3" descr="bed bug smas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3755116"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ed bug smas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19352"/>
            <a:ext cx="3490913" cy="5105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288" y="0"/>
            <a:ext cx="3489512" cy="6858000"/>
          </a:xfrm>
          <a:prstGeom prst="rect">
            <a:avLst/>
          </a:prstGeom>
          <a:ln>
            <a:noFill/>
          </a:ln>
          <a:effectLst>
            <a:softEdge rad="112500"/>
          </a:effectLst>
        </p:spPr>
      </p:pic>
    </p:spTree>
    <p:extLst>
      <p:ext uri="{BB962C8B-B14F-4D97-AF65-F5344CB8AC3E}">
        <p14:creationId xmlns:p14="http://schemas.microsoft.com/office/powerpoint/2010/main" val="7992114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3400" y="457200"/>
            <a:ext cx="4057650" cy="541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08841"/>
            <a:ext cx="4057650" cy="541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485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65500"/>
            <a:ext cx="4452937" cy="3340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04800"/>
            <a:ext cx="2206885" cy="29717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30885" y="76200"/>
            <a:ext cx="5148003" cy="38443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5181600"/>
            <a:ext cx="2771775" cy="1647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508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04800" y="304800"/>
            <a:ext cx="8686800" cy="5257800"/>
          </a:xfrm>
        </p:spPr>
        <p:txBody>
          <a:bodyPr/>
          <a:lstStyle/>
          <a:p>
            <a:pPr eaLnBrk="1" hangingPunct="1"/>
            <a:r>
              <a:rPr lang="en-US" altLang="en-US" sz="3200" b="1" dirty="0">
                <a:latin typeface="Calibri" panose="020F0502020204030204" pitchFamily="34" charset="0"/>
              </a:rPr>
              <a:t>Most products will kill some bed bugs </a:t>
            </a:r>
          </a:p>
          <a:p>
            <a:pPr eaLnBrk="1" hangingPunct="1"/>
            <a:r>
              <a:rPr lang="en-US" altLang="en-US" sz="3200" b="1" dirty="0">
                <a:latin typeface="Calibri" panose="020F0502020204030204" pitchFamily="34" charset="0"/>
              </a:rPr>
              <a:t>Consumers do not realize that killing bed bugs </a:t>
            </a:r>
            <a:r>
              <a:rPr lang="en-US" altLang="en-US" sz="3200" b="1" i="1" dirty="0">
                <a:latin typeface="Calibri" panose="020F0502020204030204" pitchFamily="34" charset="0"/>
              </a:rPr>
              <a:t>we can see</a:t>
            </a:r>
            <a:r>
              <a:rPr lang="en-US" altLang="en-US" sz="3200" b="1" dirty="0">
                <a:latin typeface="Calibri" panose="020F0502020204030204" pitchFamily="34" charset="0"/>
              </a:rPr>
              <a:t> is not the problem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955800"/>
            <a:ext cx="7239000" cy="4826000"/>
          </a:xfrm>
          <a:prstGeom prst="rect">
            <a:avLst/>
          </a:prstGeom>
          <a:ln>
            <a:noFill/>
          </a:ln>
          <a:effectLst>
            <a:softEdge rad="112500"/>
          </a:effectLst>
        </p:spPr>
      </p:pic>
      <p:sp>
        <p:nvSpPr>
          <p:cNvPr id="2" name="TextBox 1"/>
          <p:cNvSpPr txBox="1"/>
          <p:nvPr/>
        </p:nvSpPr>
        <p:spPr>
          <a:xfrm>
            <a:off x="304800" y="3505200"/>
            <a:ext cx="1761251" cy="1384995"/>
          </a:xfrm>
          <a:prstGeom prst="rect">
            <a:avLst/>
          </a:prstGeom>
          <a:solidFill>
            <a:schemeClr val="bg1"/>
          </a:solidFill>
        </p:spPr>
        <p:txBody>
          <a:bodyPr wrap="none" rtlCol="0">
            <a:spAutoFit/>
          </a:bodyPr>
          <a:lstStyle/>
          <a:p>
            <a:r>
              <a:rPr lang="en-US" sz="2800" dirty="0">
                <a:latin typeface="Calibri" panose="020F0502020204030204" pitchFamily="34" charset="0"/>
              </a:rPr>
              <a:t>1 exterior</a:t>
            </a:r>
          </a:p>
          <a:p>
            <a:r>
              <a:rPr lang="en-US" sz="2800" dirty="0">
                <a:latin typeface="Calibri" panose="020F0502020204030204" pitchFamily="34" charset="0"/>
              </a:rPr>
              <a:t>3 partial</a:t>
            </a:r>
          </a:p>
          <a:p>
            <a:r>
              <a:rPr lang="en-US" sz="2800" dirty="0">
                <a:latin typeface="Calibri" panose="020F0502020204030204" pitchFamily="34" charset="0"/>
              </a:rPr>
              <a:t>16 internal</a:t>
            </a:r>
          </a:p>
        </p:txBody>
      </p:sp>
    </p:spTree>
    <p:extLst>
      <p:ext uri="{BB962C8B-B14F-4D97-AF65-F5344CB8AC3E}">
        <p14:creationId xmlns:p14="http://schemas.microsoft.com/office/powerpoint/2010/main" val="181959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
            <a:ext cx="8229600" cy="707886"/>
          </a:xfrm>
          <a:prstGeom prst="rect">
            <a:avLst/>
          </a:prstGeom>
        </p:spPr>
        <p:txBody>
          <a:bodyPr wrap="square">
            <a:spAutoFit/>
          </a:bodyPr>
          <a:lstStyle/>
          <a:p>
            <a:pPr fontAlgn="base">
              <a:spcBef>
                <a:spcPct val="0"/>
              </a:spcBef>
              <a:spcAft>
                <a:spcPct val="0"/>
              </a:spcAft>
            </a:pPr>
            <a:r>
              <a:rPr lang="en-US" sz="4000" b="1" u="sng" dirty="0">
                <a:solidFill>
                  <a:srgbClr val="FFFF00"/>
                </a:solidFill>
                <a:latin typeface="Calibri" panose="020F0502020204030204" pitchFamily="34" charset="0"/>
              </a:rPr>
              <a:t>What are we going to cover?</a:t>
            </a:r>
            <a:endParaRPr lang="en-US" sz="4000" dirty="0">
              <a:solidFill>
                <a:srgbClr val="FFFFCC"/>
              </a:solidFill>
              <a:latin typeface="Calibri" panose="020F0502020204030204" pitchFamily="34" charset="0"/>
            </a:endParaRPr>
          </a:p>
        </p:txBody>
      </p:sp>
      <p:sp>
        <p:nvSpPr>
          <p:cNvPr id="3" name="TextBox 2"/>
          <p:cNvSpPr txBox="1"/>
          <p:nvPr/>
        </p:nvSpPr>
        <p:spPr>
          <a:xfrm>
            <a:off x="532492" y="878145"/>
            <a:ext cx="4191907"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panose="020F0502020204030204" pitchFamily="34" charset="0"/>
              </a:rPr>
              <a:t>What are bed bugs</a:t>
            </a:r>
          </a:p>
          <a:p>
            <a:pPr marL="457200" indent="-457200">
              <a:buFont typeface="Arial" panose="020B0604020202020204" pitchFamily="34" charset="0"/>
              <a:buChar char="•"/>
            </a:pPr>
            <a:r>
              <a:rPr lang="en-US" sz="3200" dirty="0">
                <a:latin typeface="Calibri" panose="020F0502020204030204" pitchFamily="34" charset="0"/>
              </a:rPr>
              <a:t>History</a:t>
            </a:r>
          </a:p>
          <a:p>
            <a:pPr marL="457200" indent="-457200">
              <a:buFont typeface="Arial" panose="020B0604020202020204" pitchFamily="34" charset="0"/>
              <a:buChar char="•"/>
            </a:pPr>
            <a:r>
              <a:rPr lang="en-US" sz="3200" dirty="0">
                <a:latin typeface="Calibri" panose="020F0502020204030204" pitchFamily="34" charset="0"/>
              </a:rPr>
              <a:t>Resurgence</a:t>
            </a:r>
          </a:p>
          <a:p>
            <a:pPr marL="457200" indent="-457200">
              <a:buFont typeface="Arial" panose="020B0604020202020204" pitchFamily="34" charset="0"/>
              <a:buChar char="•"/>
            </a:pPr>
            <a:r>
              <a:rPr lang="en-US" sz="3200" dirty="0">
                <a:latin typeface="Calibri" panose="020F0502020204030204" pitchFamily="34" charset="0"/>
              </a:rPr>
              <a:t>Biology</a:t>
            </a:r>
          </a:p>
          <a:p>
            <a:pPr marL="457200" indent="-457200">
              <a:buFont typeface="Arial" panose="020B0604020202020204" pitchFamily="34" charset="0"/>
              <a:buChar char="•"/>
            </a:pPr>
            <a:r>
              <a:rPr lang="en-US" sz="3200" dirty="0">
                <a:latin typeface="Calibri" panose="020F0502020204030204" pitchFamily="34" charset="0"/>
              </a:rPr>
              <a:t>Signs</a:t>
            </a:r>
          </a:p>
          <a:p>
            <a:pPr marL="457200" indent="-457200">
              <a:buFont typeface="Arial" panose="020B0604020202020204" pitchFamily="34" charset="0"/>
              <a:buChar char="•"/>
            </a:pPr>
            <a:r>
              <a:rPr lang="en-US" sz="3200" dirty="0">
                <a:latin typeface="Calibri" panose="020F0502020204030204" pitchFamily="34" charset="0"/>
              </a:rPr>
              <a:t>School</a:t>
            </a:r>
          </a:p>
          <a:p>
            <a:pPr marL="457200" indent="-457200">
              <a:buFont typeface="Arial" panose="020B0604020202020204" pitchFamily="34" charset="0"/>
              <a:buChar char="•"/>
            </a:pPr>
            <a:r>
              <a:rPr lang="en-US" sz="3200" dirty="0">
                <a:latin typeface="Calibri" panose="020F0502020204030204" pitchFamily="34" charset="0"/>
              </a:rPr>
              <a:t>Social impacts</a:t>
            </a:r>
          </a:p>
          <a:p>
            <a:pPr marL="457200" indent="-457200">
              <a:buFont typeface="Arial" panose="020B0604020202020204" pitchFamily="34" charset="0"/>
              <a:buChar char="•"/>
            </a:pPr>
            <a:r>
              <a:rPr lang="en-US" sz="3200" dirty="0">
                <a:latin typeface="Calibri" panose="020F0502020204030204" pitchFamily="34" charset="0"/>
              </a:rPr>
              <a:t>Chemical disasters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400" y="1676400"/>
            <a:ext cx="4673600" cy="3505200"/>
          </a:xfrm>
          <a:prstGeom prst="rect">
            <a:avLst/>
          </a:prstGeom>
          <a:ln>
            <a:noFill/>
          </a:ln>
          <a:effectLst>
            <a:softEdge rad="112500"/>
          </a:effectLst>
        </p:spPr>
      </p:pic>
    </p:spTree>
    <p:extLst>
      <p:ext uri="{BB962C8B-B14F-4D97-AF65-F5344CB8AC3E}">
        <p14:creationId xmlns:p14="http://schemas.microsoft.com/office/powerpoint/2010/main" val="57075621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446314" y="772422"/>
            <a:ext cx="8229600" cy="3962400"/>
          </a:xfrm>
        </p:spPr>
        <p:txBody>
          <a:bodyPr/>
          <a:lstStyle/>
          <a:p>
            <a:pPr marL="342900" indent="-342900" eaLnBrk="1" hangingPunct="1">
              <a:buFont typeface="Arial" panose="020B0604020202020204" pitchFamily="34" charset="0"/>
              <a:buChar char="•"/>
            </a:pPr>
            <a:r>
              <a:rPr lang="en-US" sz="3600" dirty="0">
                <a:latin typeface="Calibri" panose="020F0502020204030204" pitchFamily="34" charset="0"/>
              </a:rPr>
              <a:t>2007-2011 data from individuals calling by phone, sending written correspondence, or attending educational /</a:t>
            </a:r>
            <a:br>
              <a:rPr lang="en-US" sz="3600" dirty="0">
                <a:latin typeface="Calibri" panose="020F0502020204030204" pitchFamily="34" charset="0"/>
              </a:rPr>
            </a:br>
            <a:r>
              <a:rPr lang="en-US" sz="3600" dirty="0">
                <a:latin typeface="Calibri" panose="020F0502020204030204" pitchFamily="34" charset="0"/>
              </a:rPr>
              <a:t>outreach events</a:t>
            </a:r>
          </a:p>
          <a:p>
            <a:pPr eaLnBrk="1" hangingPunct="1"/>
            <a:endParaRPr lang="en-US" sz="3600" dirty="0">
              <a:latin typeface="Calibri" panose="020F0502020204030204" pitchFamily="34" charset="0"/>
            </a:endParaRPr>
          </a:p>
        </p:txBody>
      </p:sp>
      <p:sp>
        <p:nvSpPr>
          <p:cNvPr id="4" name="Rectangle 3"/>
          <p:cNvSpPr txBox="1">
            <a:spLocks noChangeArrowheads="1"/>
          </p:cNvSpPr>
          <p:nvPr/>
        </p:nvSpPr>
        <p:spPr>
          <a:xfrm>
            <a:off x="685800" y="130175"/>
            <a:ext cx="8001000" cy="1012825"/>
          </a:xfrm>
          <a:prstGeom prst="rect">
            <a:avLst/>
          </a:prstGeom>
        </p:spPr>
        <p:txBody>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eaLnBrk="1" hangingPunct="1"/>
            <a:r>
              <a:rPr lang="en-US" sz="4000" b="1" kern="0" dirty="0">
                <a:solidFill>
                  <a:srgbClr val="FFFF00"/>
                </a:solidFill>
                <a:latin typeface="Calibri" panose="020F0502020204030204" pitchFamily="34" charset="0"/>
              </a:rPr>
              <a:t> Social Impacts of bed bugs</a:t>
            </a:r>
          </a:p>
        </p:txBody>
      </p:sp>
      <p:pic>
        <p:nvPicPr>
          <p:cNvPr id="5" name="Picture 2" descr="Community, Crowd, Group, Man, Men, Women, Woman,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43400"/>
            <a:ext cx="4038600" cy="201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95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209550" y="457200"/>
            <a:ext cx="8934450" cy="6172200"/>
          </a:xfrm>
        </p:spPr>
        <p:txBody>
          <a:bodyPr/>
          <a:lstStyle/>
          <a:p>
            <a:pPr marL="571500" indent="-571500" eaLnBrk="1" hangingPunct="1">
              <a:buFont typeface="Arial" panose="020B0604020202020204" pitchFamily="34" charset="0"/>
              <a:buChar char="•"/>
            </a:pPr>
            <a:r>
              <a:rPr lang="en-US" sz="3200" dirty="0">
                <a:latin typeface="Calibri" panose="020F0502020204030204" pitchFamily="34" charset="0"/>
              </a:rPr>
              <a:t>Most commonly used pesticide choices for residents battling bed bugs was </a:t>
            </a:r>
            <a:r>
              <a:rPr lang="en-US" sz="3200" dirty="0">
                <a:solidFill>
                  <a:schemeClr val="accent2">
                    <a:lumMod val="60000"/>
                    <a:lumOff val="40000"/>
                  </a:schemeClr>
                </a:solidFill>
                <a:latin typeface="Calibri" panose="020F0502020204030204" pitchFamily="34" charset="0"/>
              </a:rPr>
              <a:t>total release foggers</a:t>
            </a:r>
            <a:r>
              <a:rPr lang="en-US" sz="3200" dirty="0">
                <a:latin typeface="Calibri" panose="020F0502020204030204" pitchFamily="34" charset="0"/>
              </a:rPr>
              <a:t>, &amp; </a:t>
            </a:r>
            <a:r>
              <a:rPr lang="en-US" sz="3200" dirty="0">
                <a:solidFill>
                  <a:schemeClr val="accent2">
                    <a:lumMod val="60000"/>
                    <a:lumOff val="40000"/>
                  </a:schemeClr>
                </a:solidFill>
                <a:latin typeface="Calibri" panose="020F0502020204030204" pitchFamily="34" charset="0"/>
              </a:rPr>
              <a:t>aerosol sprays</a:t>
            </a:r>
          </a:p>
          <a:p>
            <a:pPr marL="571500" indent="-571500" eaLnBrk="1" hangingPunct="1">
              <a:buFont typeface="Arial" panose="020B0604020202020204" pitchFamily="34" charset="0"/>
              <a:buChar char="•"/>
            </a:pPr>
            <a:r>
              <a:rPr lang="en-US" sz="3200" dirty="0">
                <a:latin typeface="Calibri" panose="020F0502020204030204" pitchFamily="34" charset="0"/>
              </a:rPr>
              <a:t>9% of residents had </a:t>
            </a:r>
            <a:br>
              <a:rPr lang="en-US" sz="3200" dirty="0">
                <a:latin typeface="Calibri" panose="020F0502020204030204" pitchFamily="34" charset="0"/>
              </a:rPr>
            </a:br>
            <a:r>
              <a:rPr lang="en-US" sz="3200" dirty="0">
                <a:latin typeface="Calibri" panose="020F0502020204030204" pitchFamily="34" charset="0"/>
              </a:rPr>
              <a:t>applied gasoline on </a:t>
            </a:r>
            <a:br>
              <a:rPr lang="en-US" sz="3200" dirty="0">
                <a:latin typeface="Calibri" panose="020F0502020204030204" pitchFamily="34" charset="0"/>
              </a:rPr>
            </a:br>
            <a:r>
              <a:rPr lang="en-US" sz="3200" dirty="0">
                <a:latin typeface="Calibri" panose="020F0502020204030204" pitchFamily="34" charset="0"/>
              </a:rPr>
              <a:t>their bed (</a:t>
            </a:r>
            <a:r>
              <a:rPr lang="en-US" sz="3200" b="1" dirty="0">
                <a:latin typeface="Calibri" panose="020F0502020204030204" pitchFamily="34" charset="0"/>
              </a:rPr>
              <a:t>one</a:t>
            </a:r>
            <a:r>
              <a:rPr lang="en-US" sz="3200" dirty="0">
                <a:latin typeface="Calibri" panose="020F0502020204030204" pitchFamily="34" charset="0"/>
              </a:rPr>
              <a:t> PHA </a:t>
            </a:r>
            <a:br>
              <a:rPr lang="en-US" sz="3200" dirty="0">
                <a:latin typeface="Calibri" panose="020F0502020204030204" pitchFamily="34" charset="0"/>
              </a:rPr>
            </a:br>
            <a:r>
              <a:rPr lang="en-US" sz="3200" dirty="0">
                <a:latin typeface="Calibri" panose="020F0502020204030204" pitchFamily="34" charset="0"/>
              </a:rPr>
              <a:t>training)</a:t>
            </a:r>
          </a:p>
          <a:p>
            <a:pPr marL="457200" indent="-457200" eaLnBrk="1" hangingPunct="1">
              <a:buFont typeface="Arial" panose="020B0604020202020204" pitchFamily="34" charset="0"/>
              <a:buChar char="•"/>
            </a:pPr>
            <a:r>
              <a:rPr lang="en-US" sz="3200" dirty="0">
                <a:latin typeface="Calibri" panose="020F0502020204030204" pitchFamily="34" charset="0"/>
              </a:rPr>
              <a:t>19% of people had </a:t>
            </a:r>
            <a:br>
              <a:rPr lang="en-US" sz="3200" dirty="0">
                <a:latin typeface="Calibri" panose="020F0502020204030204" pitchFamily="34" charset="0"/>
              </a:rPr>
            </a:br>
            <a:r>
              <a:rPr lang="en-US" sz="3200" dirty="0">
                <a:latin typeface="Calibri" panose="020F0502020204030204" pitchFamily="34" charset="0"/>
              </a:rPr>
              <a:t>attempted </a:t>
            </a:r>
            <a:br>
              <a:rPr lang="en-US" sz="3200" dirty="0">
                <a:latin typeface="Calibri" panose="020F0502020204030204" pitchFamily="34" charset="0"/>
              </a:rPr>
            </a:br>
            <a:r>
              <a:rPr lang="en-US" sz="3200" dirty="0">
                <a:latin typeface="Calibri" panose="020F0502020204030204" pitchFamily="34" charset="0"/>
              </a:rPr>
              <a:t>non-chemical control</a:t>
            </a:r>
          </a:p>
          <a:p>
            <a:pPr marL="457200" indent="-457200" eaLnBrk="1" hangingPunct="1">
              <a:buFont typeface="Arial" panose="020B0604020202020204" pitchFamily="34" charset="0"/>
              <a:buChar char="•"/>
            </a:pPr>
            <a:r>
              <a:rPr lang="en-US" sz="3200" dirty="0">
                <a:latin typeface="Calibri" panose="020F0502020204030204" pitchFamily="34" charset="0"/>
              </a:rPr>
              <a:t>31% had used more </a:t>
            </a:r>
            <a:br>
              <a:rPr lang="en-US" sz="3200" dirty="0">
                <a:latin typeface="Calibri" panose="020F0502020204030204" pitchFamily="34" charset="0"/>
              </a:rPr>
            </a:br>
            <a:r>
              <a:rPr lang="en-US" sz="3200" dirty="0">
                <a:latin typeface="Calibri" panose="020F0502020204030204" pitchFamily="34" charset="0"/>
              </a:rPr>
              <a:t>than two chemicals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95400"/>
            <a:ext cx="3657600" cy="54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13605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0500" y="76200"/>
            <a:ext cx="9334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W¥ل云玗İαЂÕØÚáÛ丫:Téxt Plàçèhòlðêr 表¥鷗字㌍_W 2"/>
          <p:cNvSpPr>
            <a:spLocks noGrp="1"/>
          </p:cNvSpPr>
          <p:nvPr>
            <p:ph type="body" sz="quarter" idx="11"/>
          </p:nvPr>
        </p:nvSpPr>
        <p:spPr>
          <a:xfrm>
            <a:off x="0" y="1447800"/>
            <a:ext cx="8229600" cy="5486400"/>
          </a:xfrm>
        </p:spPr>
        <p:txBody>
          <a:bodyPr/>
          <a:lstStyle/>
          <a:p>
            <a:pPr marL="285750" indent="-285750" eaLnBrk="1" hangingPunct="1">
              <a:buFont typeface="Arial" panose="020B0604020202020204" pitchFamily="34" charset="0"/>
              <a:buChar char="•"/>
            </a:pPr>
            <a:r>
              <a:rPr lang="en-US" sz="3500" dirty="0">
                <a:latin typeface="Calibri" panose="020F0502020204030204" pitchFamily="34" charset="0"/>
              </a:rPr>
              <a:t>42% people understand </a:t>
            </a:r>
            <a:br>
              <a:rPr lang="en-US" sz="3500" dirty="0">
                <a:latin typeface="Calibri" panose="020F0502020204030204" pitchFamily="34" charset="0"/>
              </a:rPr>
            </a:br>
            <a:r>
              <a:rPr lang="en-US" sz="3500" dirty="0">
                <a:latin typeface="Calibri" panose="020F0502020204030204" pitchFamily="34" charset="0"/>
              </a:rPr>
              <a:t>what behaviors put </a:t>
            </a:r>
            <a:br>
              <a:rPr lang="en-US" sz="3500" dirty="0">
                <a:latin typeface="Calibri" panose="020F0502020204030204" pitchFamily="34" charset="0"/>
              </a:rPr>
            </a:br>
            <a:r>
              <a:rPr lang="en-US" sz="3500" dirty="0">
                <a:latin typeface="Calibri" panose="020F0502020204030204" pitchFamily="34" charset="0"/>
              </a:rPr>
              <a:t>them at risk </a:t>
            </a:r>
          </a:p>
          <a:p>
            <a:pPr marL="285750" indent="-285750" eaLnBrk="1" hangingPunct="1">
              <a:buFont typeface="Arial" panose="020B0604020202020204" pitchFamily="34" charset="0"/>
              <a:buChar char="•"/>
            </a:pPr>
            <a:r>
              <a:rPr lang="en-US" sz="3500" dirty="0">
                <a:latin typeface="Calibri" panose="020F0502020204030204" pitchFamily="34" charset="0"/>
              </a:rPr>
              <a:t>89% indicated </a:t>
            </a:r>
            <a:br>
              <a:rPr lang="en-US" sz="3500" dirty="0">
                <a:latin typeface="Calibri" panose="020F0502020204030204" pitchFamily="34" charset="0"/>
              </a:rPr>
            </a:br>
            <a:r>
              <a:rPr lang="en-US" sz="3500" dirty="0">
                <a:latin typeface="Calibri" panose="020F0502020204030204" pitchFamily="34" charset="0"/>
              </a:rPr>
              <a:t>extreme stress, </a:t>
            </a:r>
            <a:br>
              <a:rPr lang="en-US" sz="3500" dirty="0">
                <a:latin typeface="Calibri" panose="020F0502020204030204" pitchFamily="34" charset="0"/>
              </a:rPr>
            </a:br>
            <a:r>
              <a:rPr lang="en-US" sz="3500" dirty="0">
                <a:latin typeface="Calibri" panose="020F0502020204030204" pitchFamily="34" charset="0"/>
              </a:rPr>
              <a:t>100% indicated </a:t>
            </a:r>
            <a:br>
              <a:rPr lang="en-US" sz="3500" dirty="0">
                <a:latin typeface="Calibri" panose="020F0502020204030204" pitchFamily="34" charset="0"/>
              </a:rPr>
            </a:br>
            <a:r>
              <a:rPr lang="en-US" sz="3500" dirty="0">
                <a:latin typeface="Calibri" panose="020F0502020204030204" pitchFamily="34" charset="0"/>
              </a:rPr>
              <a:t>some anxiety</a:t>
            </a:r>
          </a:p>
          <a:p>
            <a:pPr marL="285750" indent="-285750" eaLnBrk="1" hangingPunct="1">
              <a:buFont typeface="Arial" panose="020B0604020202020204" pitchFamily="34" charset="0"/>
              <a:buChar char="•"/>
            </a:pPr>
            <a:r>
              <a:rPr lang="en-US" sz="3500" dirty="0">
                <a:latin typeface="Calibri" panose="020F0502020204030204" pitchFamily="34" charset="0"/>
              </a:rPr>
              <a:t>4.5% of residents </a:t>
            </a:r>
            <a:br>
              <a:rPr lang="en-US" sz="3500" dirty="0">
                <a:latin typeface="Calibri" panose="020F0502020204030204" pitchFamily="34" charset="0"/>
              </a:rPr>
            </a:br>
            <a:r>
              <a:rPr lang="en-US" sz="3500" dirty="0">
                <a:latin typeface="Calibri" panose="020F0502020204030204" pitchFamily="34" charset="0"/>
              </a:rPr>
              <a:t>attempted to seal </a:t>
            </a:r>
            <a:br>
              <a:rPr lang="en-US" sz="3500" dirty="0">
                <a:latin typeface="Calibri" panose="020F0502020204030204" pitchFamily="34" charset="0"/>
              </a:rPr>
            </a:br>
            <a:r>
              <a:rPr lang="en-US" sz="3500" dirty="0">
                <a:latin typeface="Calibri" panose="020F0502020204030204" pitchFamily="34" charset="0"/>
              </a:rPr>
              <a:t>cracks and crevices</a:t>
            </a:r>
          </a:p>
          <a:p>
            <a:pPr marL="285750" indent="-285750" eaLnBrk="1" hangingPunct="1">
              <a:buFont typeface="Arial" panose="020B0604020202020204" pitchFamily="34" charset="0"/>
              <a:buChar char="•"/>
            </a:pPr>
            <a:r>
              <a:rPr lang="en-US" sz="3500" dirty="0">
                <a:latin typeface="Calibri" panose="020F0502020204030204" pitchFamily="34" charset="0"/>
              </a:rPr>
              <a:t>8.9% had paid a company </a:t>
            </a:r>
            <a:br>
              <a:rPr lang="en-US" sz="3500" dirty="0">
                <a:latin typeface="Calibri" panose="020F0502020204030204" pitchFamily="34" charset="0"/>
              </a:rPr>
            </a:br>
            <a:r>
              <a:rPr lang="en-US" sz="3500" dirty="0">
                <a:latin typeface="Calibri" panose="020F0502020204030204" pitchFamily="34" charset="0"/>
              </a:rPr>
              <a:t>to remediate the infestation</a:t>
            </a:r>
          </a:p>
        </p:txBody>
      </p:sp>
    </p:spTree>
    <p:extLst>
      <p:ext uri="{BB962C8B-B14F-4D97-AF65-F5344CB8AC3E}">
        <p14:creationId xmlns:p14="http://schemas.microsoft.com/office/powerpoint/2010/main" val="278482649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3657600"/>
            <a:ext cx="5101423" cy="3190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W¥ل云玗İαЂÕØÚáÛ丫:Téxt Plàçèhòlðêr 表¥鷗字㌍_W 2"/>
          <p:cNvSpPr>
            <a:spLocks noGrp="1"/>
          </p:cNvSpPr>
          <p:nvPr>
            <p:ph type="body" sz="quarter" idx="11"/>
          </p:nvPr>
        </p:nvSpPr>
        <p:spPr>
          <a:xfrm>
            <a:off x="228600" y="272871"/>
            <a:ext cx="8229600" cy="3200400"/>
          </a:xfrm>
        </p:spPr>
        <p:txBody>
          <a:bodyPr/>
          <a:lstStyle/>
          <a:p>
            <a:pPr marL="342900" indent="-342900" eaLnBrk="1" hangingPunct="1">
              <a:buFont typeface="Arial" panose="020B0604020202020204" pitchFamily="34" charset="0"/>
              <a:buChar char="•"/>
            </a:pPr>
            <a:r>
              <a:rPr lang="en-US" sz="3600" dirty="0">
                <a:latin typeface="Calibri" panose="020F0502020204030204" pitchFamily="34" charset="0"/>
              </a:rPr>
              <a:t>Few (&gt;7%) people had no concerns when informed of average remediation costs</a:t>
            </a:r>
          </a:p>
          <a:p>
            <a:pPr marL="342900" indent="-342900" eaLnBrk="1" hangingPunct="1">
              <a:buFont typeface="Arial" panose="020B0604020202020204" pitchFamily="34" charset="0"/>
              <a:buChar char="•"/>
            </a:pPr>
            <a:r>
              <a:rPr lang="en-US" sz="3600" dirty="0">
                <a:latin typeface="Calibri" panose="020F0502020204030204" pitchFamily="34" charset="0"/>
              </a:rPr>
              <a:t>32% of specimens submitted as bed bugs or possible bed bugs were not bed bugs</a:t>
            </a:r>
          </a:p>
          <a:p>
            <a:pPr eaLnBrk="1" hangingPunct="1"/>
            <a:endParaRPr lang="en-US" sz="3600" dirty="0">
              <a:latin typeface="Calibri" panose="020F0502020204030204" pitchFamily="34" charset="0"/>
            </a:endParaRPr>
          </a:p>
        </p:txBody>
      </p:sp>
      <p:sp>
        <p:nvSpPr>
          <p:cNvPr id="2" name="Rectangle 1"/>
          <p:cNvSpPr/>
          <p:nvPr/>
        </p:nvSpPr>
        <p:spPr>
          <a:xfrm>
            <a:off x="5029200" y="3352800"/>
            <a:ext cx="3595856"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$400-5000</a:t>
            </a:r>
          </a:p>
        </p:txBody>
      </p:sp>
      <p:sp>
        <p:nvSpPr>
          <p:cNvPr id="5" name="W¥ل云玗İαЂÕØÚáÛ丫:Téxt Plàçèhòlðêr 表¥鷗字㌍_W 2"/>
          <p:cNvSpPr txBox="1">
            <a:spLocks/>
          </p:cNvSpPr>
          <p:nvPr/>
        </p:nvSpPr>
        <p:spPr bwMode="auto">
          <a:xfrm>
            <a:off x="4572000" y="5943600"/>
            <a:ext cx="8229600" cy="1295400"/>
          </a:xfrm>
          <a:prstGeom prst="rect">
            <a:avLst/>
          </a:prstGeom>
          <a:noFill/>
          <a:ln w="9525">
            <a:noFill/>
            <a:miter lim="800000"/>
            <a:headEnd/>
            <a:tailEnd/>
          </a:ln>
        </p:spPr>
        <p:txBody>
          <a:bodyPr vert="horz" wrap="square" lIns="91440" tIns="91440" rIns="91440" bIns="91440" numCol="1" anchor="b" anchorCtr="0" compatLnSpc="1">
            <a:prstTxWarp prst="textNoShape">
              <a:avLst/>
            </a:prstTxWarp>
            <a:noAutofit/>
          </a:bodyPr>
          <a:lstStyle>
            <a:lvl1pPr marL="0" marR="0" indent="0" algn="l" rtl="0" eaLnBrk="0" fontAlgn="base" latinLnBrk="0" hangingPunct="0">
              <a:spcBef>
                <a:spcPct val="20000"/>
              </a:spcBef>
              <a:spcAft>
                <a:spcPct val="0"/>
              </a:spcAft>
              <a:buFontTx/>
              <a:buNone/>
              <a:defRPr sz="1800" i="0" baseline="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742950" indent="-742950" eaLnBrk="1" hangingPunct="1">
              <a:buFont typeface="+mj-lt"/>
              <a:buAutoNum type="arabicPeriod"/>
            </a:pPr>
            <a:r>
              <a:rPr lang="en-US" sz="3600" kern="0" dirty="0">
                <a:latin typeface="Calibri" panose="020F0502020204030204" pitchFamily="34" charset="0"/>
              </a:rPr>
              <a:t>Fumigation</a:t>
            </a:r>
          </a:p>
          <a:p>
            <a:pPr marL="742950" indent="-742950" eaLnBrk="1" hangingPunct="1">
              <a:buFont typeface="+mj-lt"/>
              <a:buAutoNum type="arabicPeriod"/>
            </a:pPr>
            <a:r>
              <a:rPr lang="en-US" sz="3600" kern="0" dirty="0">
                <a:latin typeface="Calibri" panose="020F0502020204030204" pitchFamily="34" charset="0"/>
              </a:rPr>
              <a:t>Heat treatments</a:t>
            </a:r>
          </a:p>
          <a:p>
            <a:pPr marL="742950" indent="-742950" eaLnBrk="1" hangingPunct="1">
              <a:buFont typeface="+mj-lt"/>
              <a:buAutoNum type="arabicPeriod"/>
            </a:pPr>
            <a:r>
              <a:rPr lang="en-US" sz="3600" kern="0" dirty="0">
                <a:solidFill>
                  <a:srgbClr val="FFFF00"/>
                </a:solidFill>
                <a:latin typeface="Calibri" panose="020F0502020204030204" pitchFamily="34" charset="0"/>
              </a:rPr>
              <a:t>Pesticides </a:t>
            </a:r>
          </a:p>
          <a:p>
            <a:pPr eaLnBrk="1" hangingPunct="1"/>
            <a:endParaRPr lang="en-US" sz="3600" kern="0" dirty="0">
              <a:latin typeface="Calibri" panose="020F0502020204030204" pitchFamily="34" charset="0"/>
            </a:endParaRPr>
          </a:p>
        </p:txBody>
      </p:sp>
    </p:spTree>
    <p:extLst>
      <p:ext uri="{BB962C8B-B14F-4D97-AF65-F5344CB8AC3E}">
        <p14:creationId xmlns:p14="http://schemas.microsoft.com/office/powerpoint/2010/main" val="73245159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seattletimes.nwsource.com/ABPub/2009/04/03/2008980151.jpg"/>
          <p:cNvPicPr>
            <a:picLocks noChangeAspect="1" noChangeArrowheads="1"/>
          </p:cNvPicPr>
          <p:nvPr/>
        </p:nvPicPr>
        <p:blipFill>
          <a:blip r:embed="rId3" cstate="print"/>
          <a:srcRect/>
          <a:stretch>
            <a:fillRect/>
          </a:stretch>
        </p:blipFill>
        <p:spPr bwMode="auto">
          <a:xfrm>
            <a:off x="7" y="3038474"/>
            <a:ext cx="5791201" cy="3819526"/>
          </a:xfrm>
          <a:prstGeom prst="rect">
            <a:avLst/>
          </a:prstGeom>
          <a:ln>
            <a:noFill/>
          </a:ln>
          <a:effectLst>
            <a:softEdge rad="112500"/>
          </a:effectLst>
        </p:spPr>
      </p:pic>
      <p:pic>
        <p:nvPicPr>
          <p:cNvPr id="4100" name="Picture 4" descr="http://www.minnpost.com/_asset/70qc6l/mp_main_wide/EllisFamily452C.jpg"/>
          <p:cNvPicPr>
            <a:picLocks noChangeAspect="1" noChangeArrowheads="1"/>
          </p:cNvPicPr>
          <p:nvPr/>
        </p:nvPicPr>
        <p:blipFill>
          <a:blip r:embed="rId4" cstate="print"/>
          <a:srcRect/>
          <a:stretch>
            <a:fillRect/>
          </a:stretch>
        </p:blipFill>
        <p:spPr bwMode="auto">
          <a:xfrm>
            <a:off x="419100" y="387068"/>
            <a:ext cx="3543300" cy="2508532"/>
          </a:xfrm>
          <a:prstGeom prst="rect">
            <a:avLst/>
          </a:prstGeom>
          <a:ln>
            <a:noFill/>
          </a:ln>
          <a:effectLst>
            <a:softEdge rad="112500"/>
          </a:effectLst>
        </p:spPr>
      </p:pic>
      <p:pic>
        <p:nvPicPr>
          <p:cNvPr id="4102" name="Picture 6" descr="http://learningmobilemarketing.files.wordpress.com/2011/02/homeless-family1.jpg"/>
          <p:cNvPicPr>
            <a:picLocks noChangeAspect="1" noChangeArrowheads="1"/>
          </p:cNvPicPr>
          <p:nvPr/>
        </p:nvPicPr>
        <p:blipFill>
          <a:blip r:embed="rId5" cstate="print"/>
          <a:srcRect/>
          <a:stretch>
            <a:fillRect/>
          </a:stretch>
        </p:blipFill>
        <p:spPr bwMode="auto">
          <a:xfrm>
            <a:off x="5943600" y="4323310"/>
            <a:ext cx="2895600" cy="2382290"/>
          </a:xfrm>
          <a:prstGeom prst="rect">
            <a:avLst/>
          </a:prstGeom>
          <a:ln>
            <a:noFill/>
          </a:ln>
          <a:effectLst>
            <a:softEdge rad="112500"/>
          </a:effectLst>
        </p:spPr>
      </p:pic>
      <p:sp>
        <p:nvSpPr>
          <p:cNvPr id="6" name="Rectangle 5"/>
          <p:cNvSpPr/>
          <p:nvPr/>
        </p:nvSpPr>
        <p:spPr>
          <a:xfrm>
            <a:off x="4191000" y="117840"/>
            <a:ext cx="4648200" cy="3539430"/>
          </a:xfrm>
          <a:prstGeom prst="rect">
            <a:avLst/>
          </a:prstGeom>
        </p:spPr>
        <p:txBody>
          <a:bodyPr wrap="square">
            <a:spAutoFit/>
          </a:bodyPr>
          <a:lstStyle/>
          <a:p>
            <a:pPr algn="r" defTabSz="914400" fontAlgn="base">
              <a:spcBef>
                <a:spcPct val="0"/>
              </a:spcBef>
              <a:spcAft>
                <a:spcPct val="0"/>
              </a:spcAft>
            </a:pPr>
            <a:r>
              <a:rPr lang="en-US" sz="3200" dirty="0">
                <a:solidFill>
                  <a:srgbClr val="CCAF0A">
                    <a:lumMod val="40000"/>
                    <a:lumOff val="60000"/>
                  </a:srgbClr>
                </a:solidFill>
                <a:latin typeface="Calibri" panose="020F0502020204030204" pitchFamily="34" charset="0"/>
              </a:rPr>
              <a:t>The poor are </a:t>
            </a:r>
            <a:br>
              <a:rPr lang="en-US" sz="3200" dirty="0">
                <a:solidFill>
                  <a:srgbClr val="CCAF0A">
                    <a:lumMod val="40000"/>
                    <a:lumOff val="60000"/>
                  </a:srgbClr>
                </a:solidFill>
                <a:latin typeface="Calibri" panose="020F0502020204030204" pitchFamily="34" charset="0"/>
              </a:rPr>
            </a:br>
            <a:r>
              <a:rPr lang="en-US" sz="3200" dirty="0">
                <a:solidFill>
                  <a:srgbClr val="CCAF0A">
                    <a:lumMod val="40000"/>
                    <a:lumOff val="60000"/>
                  </a:srgbClr>
                </a:solidFill>
                <a:latin typeface="Calibri" panose="020F0502020204030204" pitchFamily="34" charset="0"/>
              </a:rPr>
              <a:t>at greatest risk</a:t>
            </a:r>
          </a:p>
          <a:p>
            <a:pPr algn="r" defTabSz="914400" fontAlgn="base">
              <a:spcBef>
                <a:spcPct val="0"/>
              </a:spcBef>
              <a:spcAft>
                <a:spcPct val="0"/>
              </a:spcAft>
            </a:pPr>
            <a:endParaRPr lang="en-US" sz="2400" dirty="0">
              <a:solidFill>
                <a:srgbClr val="CCAF0A">
                  <a:lumMod val="40000"/>
                  <a:lumOff val="60000"/>
                </a:srgbClr>
              </a:solidFill>
              <a:latin typeface="Calibri" panose="020F0502020204030204" pitchFamily="34" charset="0"/>
            </a:endParaRPr>
          </a:p>
          <a:p>
            <a:pPr algn="r" defTabSz="914400" fontAlgn="base">
              <a:spcBef>
                <a:spcPct val="0"/>
              </a:spcBef>
              <a:spcAft>
                <a:spcPct val="0"/>
              </a:spcAft>
            </a:pPr>
            <a:r>
              <a:rPr lang="en-US" sz="3200" b="1" dirty="0">
                <a:solidFill>
                  <a:schemeClr val="accent2">
                    <a:lumMod val="60000"/>
                    <a:lumOff val="40000"/>
                  </a:schemeClr>
                </a:solidFill>
                <a:latin typeface="Calibri" panose="020F0502020204030204" pitchFamily="34" charset="0"/>
              </a:rPr>
              <a:t>Increased</a:t>
            </a:r>
            <a:r>
              <a:rPr lang="en-US" sz="3200" dirty="0">
                <a:solidFill>
                  <a:srgbClr val="CCAF0A">
                    <a:lumMod val="40000"/>
                    <a:lumOff val="60000"/>
                  </a:srgbClr>
                </a:solidFill>
                <a:latin typeface="Calibri" panose="020F0502020204030204" pitchFamily="34" charset="0"/>
              </a:rPr>
              <a:t> number of people reporting long-term (beyond a year) bed bugs</a:t>
            </a:r>
          </a:p>
        </p:txBody>
      </p:sp>
    </p:spTree>
    <p:extLst>
      <p:ext uri="{BB962C8B-B14F-4D97-AF65-F5344CB8AC3E}">
        <p14:creationId xmlns:p14="http://schemas.microsoft.com/office/powerpoint/2010/main" val="314354146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41318" y="4762500"/>
            <a:ext cx="3150282" cy="2095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2" name="W¥ل云玗İαЂÕØÚáÛ丫:Téxt Plàçèhòlðêr 表¥鷗字㌍_W 2"/>
          <p:cNvSpPr>
            <a:spLocks noGrp="1"/>
          </p:cNvSpPr>
          <p:nvPr>
            <p:ph type="body" sz="quarter" idx="11"/>
          </p:nvPr>
        </p:nvSpPr>
        <p:spPr>
          <a:xfrm>
            <a:off x="304800" y="1295400"/>
            <a:ext cx="8458200" cy="4267200"/>
          </a:xfrm>
        </p:spPr>
        <p:txBody>
          <a:bodyPr/>
          <a:lstStyle/>
          <a:p>
            <a:pPr marL="571500" indent="-571500" eaLnBrk="1" hangingPunct="1">
              <a:buFont typeface="Arial" panose="020B0604020202020204" pitchFamily="34" charset="0"/>
              <a:buChar char="•"/>
            </a:pPr>
            <a:r>
              <a:rPr lang="en-US" sz="3600" dirty="0">
                <a:latin typeface="Calibri" panose="020F0502020204030204" pitchFamily="34" charset="0"/>
              </a:rPr>
              <a:t>Over the counter pesticides used in/on school backpacks</a:t>
            </a:r>
          </a:p>
          <a:p>
            <a:pPr marL="571500" indent="-571500" eaLnBrk="1" hangingPunct="1">
              <a:buFont typeface="Arial" panose="020B0604020202020204" pitchFamily="34" charset="0"/>
              <a:buChar char="•"/>
            </a:pPr>
            <a:r>
              <a:rPr lang="en-US" sz="3600" dirty="0">
                <a:latin typeface="Calibri" panose="020F0502020204030204" pitchFamily="34" charset="0"/>
              </a:rPr>
              <a:t>Children missing school for more than 6 months</a:t>
            </a:r>
          </a:p>
          <a:p>
            <a:pPr marL="571500" indent="-571500" eaLnBrk="1" hangingPunct="1">
              <a:buFont typeface="Arial" panose="020B0604020202020204" pitchFamily="34" charset="0"/>
              <a:buChar char="•"/>
            </a:pPr>
            <a:r>
              <a:rPr lang="en-US" sz="3600" dirty="0">
                <a:latin typeface="Calibri" panose="020F0502020204030204" pitchFamily="34" charset="0"/>
              </a:rPr>
              <a:t>Psychiatric patients refused admission to medical facilities</a:t>
            </a:r>
          </a:p>
          <a:p>
            <a:pPr marL="571500" indent="-571500" eaLnBrk="1" hangingPunct="1">
              <a:buFont typeface="Arial" panose="020B0604020202020204" pitchFamily="34" charset="0"/>
              <a:buChar char="•"/>
            </a:pPr>
            <a:r>
              <a:rPr lang="en-US" sz="3600" dirty="0">
                <a:latin typeface="Calibri" panose="020F0502020204030204" pitchFamily="34" charset="0"/>
              </a:rPr>
              <a:t>Isolation from friends and family</a:t>
            </a:r>
          </a:p>
          <a:p>
            <a:pPr marL="571500" indent="-571500" eaLnBrk="1" hangingPunct="1">
              <a:buFont typeface="Arial" panose="020B0604020202020204" pitchFamily="34" charset="0"/>
              <a:buChar char="•"/>
            </a:pPr>
            <a:r>
              <a:rPr lang="en-US" sz="3600" dirty="0">
                <a:latin typeface="Calibri" panose="020F0502020204030204" pitchFamily="34" charset="0"/>
              </a:rPr>
              <a:t>Bed bug detection dogs providing false positives</a:t>
            </a:r>
          </a:p>
        </p:txBody>
      </p:sp>
    </p:spTree>
    <p:extLst>
      <p:ext uri="{BB962C8B-B14F-4D97-AF65-F5344CB8AC3E}">
        <p14:creationId xmlns:p14="http://schemas.microsoft.com/office/powerpoint/2010/main" val="287787262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Placeholder 2"/>
          <p:cNvSpPr>
            <a:spLocks noGrp="1"/>
          </p:cNvSpPr>
          <p:nvPr>
            <p:ph type="body" sz="quarter" idx="11"/>
          </p:nvPr>
        </p:nvSpPr>
        <p:spPr>
          <a:xfrm>
            <a:off x="457200" y="1676400"/>
            <a:ext cx="8001000" cy="1295400"/>
          </a:xfrm>
        </p:spPr>
        <p:txBody>
          <a:bodyPr/>
          <a:lstStyle/>
          <a:p>
            <a:pPr eaLnBrk="1" hangingPunct="1">
              <a:buFontTx/>
              <a:buChar char="•"/>
            </a:pPr>
            <a:r>
              <a:rPr lang="en-US" sz="4000" dirty="0">
                <a:latin typeface="Calibri" panose="020F0502020204030204" pitchFamily="34" charset="0"/>
              </a:rPr>
              <a:t>Other observations</a:t>
            </a:r>
          </a:p>
          <a:p>
            <a:pPr eaLnBrk="1" hangingPunct="1"/>
            <a:r>
              <a:rPr lang="en-US" sz="4000" dirty="0">
                <a:latin typeface="Calibri" panose="020F0502020204030204" pitchFamily="34" charset="0"/>
              </a:rPr>
              <a:t> Doctors and PA’s misdiagnose bed bugs based on bite </a:t>
            </a:r>
            <a:br>
              <a:rPr lang="en-US" sz="4000" dirty="0">
                <a:latin typeface="Calibri" panose="020F0502020204030204" pitchFamily="34" charset="0"/>
              </a:rPr>
            </a:br>
            <a:r>
              <a:rPr lang="en-US" sz="4000" dirty="0">
                <a:latin typeface="Calibri" panose="020F0502020204030204" pitchFamily="34" charset="0"/>
              </a:rPr>
              <a:t>reactions</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92232"/>
            <a:ext cx="4038600" cy="34371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1679575"/>
            <a:ext cx="2998787" cy="49498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91011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59"/>
          <a:stretch/>
        </p:blipFill>
        <p:spPr bwMode="auto">
          <a:xfrm flipH="1">
            <a:off x="3601696" y="3048000"/>
            <a:ext cx="5542302" cy="38861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W¥ل云玗İαЂÕØÚáÛ丫:Téxt Plàçèhòlðêr 表¥鷗字㌍_W 2"/>
          <p:cNvSpPr>
            <a:spLocks noGrp="1"/>
          </p:cNvSpPr>
          <p:nvPr>
            <p:ph type="body" sz="quarter" idx="11"/>
          </p:nvPr>
        </p:nvSpPr>
        <p:spPr>
          <a:xfrm>
            <a:off x="381000" y="1295400"/>
            <a:ext cx="8458200" cy="4038600"/>
          </a:xfrm>
        </p:spPr>
        <p:txBody>
          <a:bodyPr/>
          <a:lstStyle/>
          <a:p>
            <a:pPr eaLnBrk="1" hangingPunct="1"/>
            <a:r>
              <a:rPr lang="en-US" sz="3600" dirty="0">
                <a:latin typeface="Calibri" panose="020F0502020204030204" pitchFamily="34" charset="0"/>
              </a:rPr>
              <a:t>Loss of: </a:t>
            </a:r>
          </a:p>
          <a:p>
            <a:pPr marL="571500" indent="-571500" eaLnBrk="1" hangingPunct="1">
              <a:buFont typeface="Arial" panose="020B0604020202020204" pitchFamily="34" charset="0"/>
              <a:buChar char="•"/>
            </a:pPr>
            <a:r>
              <a:rPr lang="en-US" sz="3600" dirty="0">
                <a:latin typeface="Calibri" panose="020F0502020204030204" pitchFamily="34" charset="0"/>
              </a:rPr>
              <a:t>Home and/or belongings</a:t>
            </a:r>
          </a:p>
          <a:p>
            <a:pPr marL="571500" indent="-571500" eaLnBrk="1" hangingPunct="1">
              <a:buFont typeface="Arial" panose="020B0604020202020204" pitchFamily="34" charset="0"/>
              <a:buChar char="•"/>
            </a:pPr>
            <a:r>
              <a:rPr lang="en-US" sz="3600" dirty="0">
                <a:latin typeface="Calibri" panose="020F0502020204030204" pitchFamily="34" charset="0"/>
              </a:rPr>
              <a:t>Financial stability</a:t>
            </a:r>
          </a:p>
          <a:p>
            <a:pPr marL="571500" indent="-571500" eaLnBrk="1" hangingPunct="1">
              <a:buFont typeface="Arial" panose="020B0604020202020204" pitchFamily="34" charset="0"/>
              <a:buChar char="•"/>
            </a:pPr>
            <a:r>
              <a:rPr lang="en-US" sz="3600" dirty="0">
                <a:latin typeface="Calibri" panose="020F0502020204030204" pitchFamily="34" charset="0"/>
              </a:rPr>
              <a:t>Mental stability</a:t>
            </a:r>
          </a:p>
          <a:p>
            <a:pPr marL="571500" indent="-571500" eaLnBrk="1" hangingPunct="1">
              <a:buFont typeface="Arial" panose="020B0604020202020204" pitchFamily="34" charset="0"/>
              <a:buChar char="•"/>
            </a:pPr>
            <a:r>
              <a:rPr lang="en-US" sz="3600" dirty="0">
                <a:latin typeface="Calibri" panose="020F0502020204030204" pitchFamily="34" charset="0"/>
              </a:rPr>
              <a:t>Partner </a:t>
            </a:r>
          </a:p>
          <a:p>
            <a:pPr marL="571500" indent="-571500" eaLnBrk="1" hangingPunct="1">
              <a:buFont typeface="Arial" panose="020B0604020202020204" pitchFamily="34" charset="0"/>
              <a:buChar char="•"/>
            </a:pPr>
            <a:r>
              <a:rPr lang="en-US" sz="3600" dirty="0">
                <a:latin typeface="Calibri" panose="020F0502020204030204" pitchFamily="34" charset="0"/>
              </a:rPr>
              <a:t>Employment</a:t>
            </a:r>
          </a:p>
          <a:p>
            <a:pPr marL="571500" indent="-571500" eaLnBrk="1" hangingPunct="1">
              <a:buFont typeface="Arial" panose="020B0604020202020204" pitchFamily="34" charset="0"/>
              <a:buChar char="•"/>
            </a:pPr>
            <a:r>
              <a:rPr lang="en-US" sz="3600" dirty="0">
                <a:latin typeface="Calibri" panose="020F0502020204030204" pitchFamily="34" charset="0"/>
              </a:rPr>
              <a:t>Health</a:t>
            </a:r>
          </a:p>
          <a:p>
            <a:pPr marL="571500" indent="-571500" eaLnBrk="1" hangingPunct="1">
              <a:buFont typeface="Arial" panose="020B0604020202020204" pitchFamily="34" charset="0"/>
              <a:buChar char="•"/>
            </a:pPr>
            <a:r>
              <a:rPr lang="en-US" sz="3600" dirty="0">
                <a:latin typeface="Calibri" panose="020F0502020204030204" pitchFamily="34" charset="0"/>
              </a:rPr>
              <a:t>Children?</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758" y="5181600"/>
            <a:ext cx="3239620" cy="172369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10116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0"/>
            <a:ext cx="8229600" cy="3657600"/>
          </a:xfrm>
        </p:spPr>
        <p:txBody>
          <a:bodyPr/>
          <a:lstStyle/>
          <a:p>
            <a:pPr eaLnBrk="1" hangingPunct="1"/>
            <a:endParaRPr lang="en-US" sz="3500" dirty="0">
              <a:latin typeface="Calibri" panose="020F0502020204030204" pitchFamily="34" charset="0"/>
            </a:endParaRPr>
          </a:p>
          <a:p>
            <a:pPr eaLnBrk="1" hangingPunct="1"/>
            <a:r>
              <a:rPr lang="en-US" sz="3500" dirty="0">
                <a:latin typeface="Calibri" panose="020F0502020204030204" pitchFamily="34" charset="0"/>
              </a:rPr>
              <a:t>In 2012 we developed an on-line survey tool to methodically determine bed bug impacts and analyze the behavioral risk factors associated with bed bug infestations</a:t>
            </a:r>
          </a:p>
          <a:p>
            <a:pPr eaLnBrk="1" hangingPunct="1"/>
            <a:endParaRPr lang="en-US" sz="3500" dirty="0">
              <a:latin typeface="Calibri" panose="020F0502020204030204" pitchFamily="34" charset="0"/>
            </a:endParaRPr>
          </a:p>
        </p:txBody>
      </p:sp>
      <p:sp>
        <p:nvSpPr>
          <p:cNvPr id="2" name="Rectangle 1"/>
          <p:cNvSpPr/>
          <p:nvPr/>
        </p:nvSpPr>
        <p:spPr>
          <a:xfrm>
            <a:off x="609600" y="3048000"/>
            <a:ext cx="8153400" cy="2246769"/>
          </a:xfrm>
          <a:prstGeom prst="rect">
            <a:avLst/>
          </a:prstGeom>
        </p:spPr>
        <p:txBody>
          <a:bodyPr wrap="square">
            <a:spAutoFit/>
          </a:bodyPr>
          <a:lstStyle/>
          <a:p>
            <a:r>
              <a:rPr lang="en-US" sz="2800" b="1" dirty="0">
                <a:latin typeface="Calibri" panose="020F0502020204030204" pitchFamily="34" charset="0"/>
              </a:rPr>
              <a:t>2014 launch</a:t>
            </a:r>
          </a:p>
          <a:p>
            <a:r>
              <a:rPr lang="en-US" sz="2800" dirty="0">
                <a:latin typeface="Calibri" panose="020F0502020204030204" pitchFamily="34" charset="0"/>
              </a:rPr>
              <a:t>	Bed Bug survey in English: </a:t>
            </a:r>
            <a:r>
              <a:rPr lang="en-US" sz="2800" dirty="0">
                <a:latin typeface="Calibri" panose="020F0502020204030204" pitchFamily="34" charset="0"/>
                <a:hlinkClick r:id="rId3"/>
              </a:rPr>
              <a:t>http://www.surveymonkey.com/s/DGLQS52</a:t>
            </a:r>
            <a:r>
              <a:rPr lang="en-US" sz="2800" dirty="0">
                <a:latin typeface="Calibri" panose="020F0502020204030204" pitchFamily="34" charset="0"/>
              </a:rPr>
              <a:t> </a:t>
            </a:r>
          </a:p>
          <a:p>
            <a:r>
              <a:rPr lang="en-US" sz="2800" dirty="0">
                <a:latin typeface="Calibri" panose="020F0502020204030204" pitchFamily="34" charset="0"/>
              </a:rPr>
              <a:t>	Bed Bug survey in Spanish: </a:t>
            </a:r>
            <a:r>
              <a:rPr lang="en-US" sz="2800" dirty="0">
                <a:latin typeface="Calibri" panose="020F0502020204030204" pitchFamily="34" charset="0"/>
                <a:hlinkClick r:id="rId4"/>
              </a:rPr>
              <a:t>https://es.surveymonkey.com/s/F5NZXJK</a:t>
            </a:r>
            <a:r>
              <a:rPr lang="en-US" sz="2800" dirty="0">
                <a:latin typeface="Calibri" panose="020F0502020204030204" pitchFamily="34" charset="0"/>
              </a:rPr>
              <a:t> </a:t>
            </a:r>
          </a:p>
        </p:txBody>
      </p: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71202">
            <a:off x="178734" y="5357434"/>
            <a:ext cx="1957173" cy="15461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0330"/>
          <a:stretch/>
        </p:blipFill>
        <p:spPr bwMode="auto">
          <a:xfrm rot="330334">
            <a:off x="6090690" y="5338803"/>
            <a:ext cx="2826520" cy="16866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23860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9433" b="51852"/>
          <a:stretch/>
        </p:blipFill>
        <p:spPr>
          <a:xfrm>
            <a:off x="381000" y="685800"/>
            <a:ext cx="8337416" cy="5181600"/>
          </a:xfrm>
          <a:prstGeom prst="rect">
            <a:avLst/>
          </a:prstGeom>
        </p:spPr>
      </p:pic>
    </p:spTree>
    <p:extLst>
      <p:ext uri="{BB962C8B-B14F-4D97-AF65-F5344CB8AC3E}">
        <p14:creationId xmlns:p14="http://schemas.microsoft.com/office/powerpoint/2010/main" val="338374616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533400" y="228600"/>
            <a:ext cx="7086600" cy="641350"/>
          </a:xfrm>
        </p:spPr>
        <p:txBody>
          <a:bodyPr>
            <a:noAutofit/>
          </a:bodyPr>
          <a:lstStyle/>
          <a:p>
            <a:r>
              <a:rPr lang="en-US" sz="4000" b="1" cap="none" dirty="0">
                <a:solidFill>
                  <a:srgbClr val="FFFF00"/>
                </a:solidFill>
                <a:latin typeface="Calibri" panose="020F0502020204030204" pitchFamily="34" charset="0"/>
              </a:rPr>
              <a:t>What are bed bugs?</a:t>
            </a:r>
          </a:p>
        </p:txBody>
      </p:sp>
      <p:sp>
        <p:nvSpPr>
          <p:cNvPr id="3" name="TextBox 2"/>
          <p:cNvSpPr txBox="1"/>
          <p:nvPr/>
        </p:nvSpPr>
        <p:spPr>
          <a:xfrm>
            <a:off x="533400" y="1143000"/>
            <a:ext cx="3196709" cy="2123658"/>
          </a:xfrm>
          <a:prstGeom prst="rect">
            <a:avLst/>
          </a:prstGeom>
          <a:noFill/>
        </p:spPr>
        <p:txBody>
          <a:bodyPr wrap="none" rtlCol="0">
            <a:spAutoFit/>
          </a:bodyPr>
          <a:lstStyle/>
          <a:p>
            <a:pPr fontAlgn="base">
              <a:spcBef>
                <a:spcPct val="0"/>
              </a:spcBef>
              <a:spcAft>
                <a:spcPct val="0"/>
              </a:spcAft>
            </a:pPr>
            <a:r>
              <a:rPr lang="en-US" sz="3300" dirty="0">
                <a:solidFill>
                  <a:srgbClr val="CCAF0A">
                    <a:lumMod val="40000"/>
                    <a:lumOff val="60000"/>
                  </a:srgbClr>
                </a:solidFill>
                <a:latin typeface="Calibri" panose="020F0502020204030204" pitchFamily="34" charset="0"/>
              </a:rPr>
              <a:t>True bugs</a:t>
            </a:r>
            <a:endParaRPr lang="en-US" sz="3300" dirty="0">
              <a:solidFill>
                <a:prstClr val="white"/>
              </a:solidFill>
              <a:latin typeface="Calibri" panose="020F0502020204030204" pitchFamily="34" charset="0"/>
            </a:endParaRPr>
          </a:p>
          <a:p>
            <a:pPr fontAlgn="base">
              <a:spcBef>
                <a:spcPct val="0"/>
              </a:spcBef>
              <a:spcAft>
                <a:spcPct val="0"/>
              </a:spcAft>
            </a:pPr>
            <a:r>
              <a:rPr lang="en-US" sz="3300" dirty="0">
                <a:solidFill>
                  <a:prstClr val="white"/>
                </a:solidFill>
                <a:latin typeface="Calibri" panose="020F0502020204030204" pitchFamily="34" charset="0"/>
              </a:rPr>
              <a:t>Order </a:t>
            </a:r>
            <a:r>
              <a:rPr lang="en-US" sz="3300" dirty="0" err="1">
                <a:solidFill>
                  <a:prstClr val="white"/>
                </a:solidFill>
                <a:latin typeface="Calibri" panose="020F0502020204030204" pitchFamily="34" charset="0"/>
              </a:rPr>
              <a:t>Hemiptera</a:t>
            </a:r>
            <a:r>
              <a:rPr lang="en-US" sz="3300" dirty="0">
                <a:solidFill>
                  <a:prstClr val="white"/>
                </a:solidFill>
                <a:latin typeface="Calibri" panose="020F0502020204030204" pitchFamily="34" charset="0"/>
              </a:rPr>
              <a:t> </a:t>
            </a:r>
          </a:p>
          <a:p>
            <a:pPr fontAlgn="base">
              <a:spcBef>
                <a:spcPct val="0"/>
              </a:spcBef>
              <a:spcAft>
                <a:spcPct val="0"/>
              </a:spcAft>
            </a:pPr>
            <a:r>
              <a:rPr lang="en-US" sz="3300" dirty="0">
                <a:solidFill>
                  <a:prstClr val="white"/>
                </a:solidFill>
                <a:latin typeface="Calibri" panose="020F0502020204030204" pitchFamily="34" charset="0"/>
              </a:rPr>
              <a:t>Family </a:t>
            </a:r>
            <a:r>
              <a:rPr lang="en-US" sz="3300" dirty="0" err="1">
                <a:solidFill>
                  <a:prstClr val="white"/>
                </a:solidFill>
                <a:latin typeface="Calibri" panose="020F0502020204030204" pitchFamily="34" charset="0"/>
              </a:rPr>
              <a:t>Cimicidae</a:t>
            </a:r>
            <a:endParaRPr lang="en-US" sz="3300" dirty="0">
              <a:solidFill>
                <a:prstClr val="white"/>
              </a:solidFill>
              <a:latin typeface="Calibri" panose="020F0502020204030204" pitchFamily="34" charset="0"/>
            </a:endParaRPr>
          </a:p>
          <a:p>
            <a:pPr fontAlgn="base">
              <a:spcBef>
                <a:spcPct val="0"/>
              </a:spcBef>
              <a:spcAft>
                <a:spcPct val="0"/>
              </a:spcAft>
            </a:pPr>
            <a:r>
              <a:rPr lang="en-US" sz="3300" dirty="0">
                <a:solidFill>
                  <a:prstClr val="white"/>
                </a:solidFill>
                <a:latin typeface="Calibri" panose="020F0502020204030204" pitchFamily="34"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04105">
            <a:off x="3722615" y="1375222"/>
            <a:ext cx="4280949" cy="5735775"/>
          </a:xfrm>
          <a:prstGeom prst="ellipse">
            <a:avLst/>
          </a:prstGeom>
          <a:ln>
            <a:noFill/>
          </a:ln>
          <a:effectLst>
            <a:softEdge rad="112500"/>
          </a:effectLst>
        </p:spPr>
      </p:pic>
      <p:sp>
        <p:nvSpPr>
          <p:cNvPr id="5" name="TextBox 4"/>
          <p:cNvSpPr txBox="1"/>
          <p:nvPr/>
        </p:nvSpPr>
        <p:spPr>
          <a:xfrm>
            <a:off x="588222" y="4365591"/>
            <a:ext cx="3087064" cy="2123658"/>
          </a:xfrm>
          <a:prstGeom prst="rect">
            <a:avLst/>
          </a:prstGeom>
          <a:noFill/>
        </p:spPr>
        <p:txBody>
          <a:bodyPr wrap="none" rtlCol="0">
            <a:spAutoFit/>
          </a:bodyPr>
          <a:lstStyle/>
          <a:p>
            <a:pPr fontAlgn="base">
              <a:spcBef>
                <a:spcPct val="0"/>
              </a:spcBef>
              <a:spcAft>
                <a:spcPct val="0"/>
              </a:spcAft>
            </a:pPr>
            <a:endParaRPr lang="en-US" sz="3300" i="1" dirty="0">
              <a:solidFill>
                <a:prstClr val="white"/>
              </a:solidFill>
              <a:latin typeface="Calibri" panose="020F0502020204030204" pitchFamily="34" charset="0"/>
            </a:endParaRPr>
          </a:p>
          <a:p>
            <a:pPr fontAlgn="base">
              <a:spcBef>
                <a:spcPct val="0"/>
              </a:spcBef>
              <a:spcAft>
                <a:spcPct val="0"/>
              </a:spcAft>
            </a:pPr>
            <a:endParaRPr lang="en-US" sz="3300" i="1" dirty="0">
              <a:solidFill>
                <a:prstClr val="white"/>
              </a:solidFill>
              <a:latin typeface="Calibri" panose="020F0502020204030204" pitchFamily="34" charset="0"/>
            </a:endParaRPr>
          </a:p>
          <a:p>
            <a:pPr fontAlgn="base">
              <a:spcBef>
                <a:spcPct val="0"/>
              </a:spcBef>
              <a:spcAft>
                <a:spcPct val="0"/>
              </a:spcAft>
            </a:pPr>
            <a:r>
              <a:rPr lang="en-US" sz="3300" i="1" dirty="0" err="1">
                <a:solidFill>
                  <a:prstClr val="white"/>
                </a:solidFill>
                <a:latin typeface="Calibri" panose="020F0502020204030204" pitchFamily="34" charset="0"/>
              </a:rPr>
              <a:t>Cimex</a:t>
            </a:r>
            <a:r>
              <a:rPr lang="en-US" sz="3300" i="1" dirty="0">
                <a:solidFill>
                  <a:prstClr val="white"/>
                </a:solidFill>
                <a:latin typeface="Calibri" panose="020F0502020204030204" pitchFamily="34" charset="0"/>
              </a:rPr>
              <a:t> </a:t>
            </a:r>
            <a:r>
              <a:rPr lang="en-US" sz="3300" i="1" dirty="0" err="1">
                <a:solidFill>
                  <a:prstClr val="white"/>
                </a:solidFill>
                <a:latin typeface="Calibri" panose="020F0502020204030204" pitchFamily="34" charset="0"/>
              </a:rPr>
              <a:t>lectularius</a:t>
            </a:r>
            <a:endParaRPr lang="en-US" sz="3300" dirty="0">
              <a:solidFill>
                <a:prstClr val="white"/>
              </a:solidFill>
              <a:latin typeface="Calibri" panose="020F0502020204030204" pitchFamily="34" charset="0"/>
            </a:endParaRPr>
          </a:p>
          <a:p>
            <a:pPr fontAlgn="base">
              <a:spcBef>
                <a:spcPct val="0"/>
              </a:spcBef>
              <a:spcAft>
                <a:spcPct val="0"/>
              </a:spcAft>
            </a:pPr>
            <a:r>
              <a:rPr lang="en-US" sz="3300" dirty="0">
                <a:solidFill>
                  <a:prstClr val="white"/>
                </a:solidFill>
                <a:latin typeface="Calibri" panose="020F0502020204030204" pitchFamily="34" charset="0"/>
              </a:rPr>
              <a:t> </a:t>
            </a:r>
          </a:p>
        </p:txBody>
      </p:sp>
    </p:spTree>
    <p:extLst>
      <p:ext uri="{BB962C8B-B14F-4D97-AF65-F5344CB8AC3E}">
        <p14:creationId xmlns:p14="http://schemas.microsoft.com/office/powerpoint/2010/main" val="11976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1582" b="30223"/>
          <a:stretch/>
        </p:blipFill>
        <p:spPr>
          <a:xfrm>
            <a:off x="381000" y="685800"/>
            <a:ext cx="8392633" cy="5638800"/>
          </a:xfrm>
          <a:prstGeom prst="rect">
            <a:avLst/>
          </a:prstGeom>
        </p:spPr>
      </p:pic>
    </p:spTree>
    <p:extLst>
      <p:ext uri="{BB962C8B-B14F-4D97-AF65-F5344CB8AC3E}">
        <p14:creationId xmlns:p14="http://schemas.microsoft.com/office/powerpoint/2010/main" val="870946104"/>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52400" y="152400"/>
            <a:ext cx="8610600" cy="1958063"/>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a:buNone/>
            </a:pPr>
            <a:r>
              <a:rPr lang="en-US" sz="3600" dirty="0">
                <a:solidFill>
                  <a:prstClr val="white"/>
                </a:solidFill>
                <a:latin typeface="Calibri" panose="020F0502020204030204" pitchFamily="34" charset="0"/>
                <a:cs typeface="Arial" pitchFamily="34" charset="0"/>
              </a:rPr>
              <a:t>Bed bugs in schools</a:t>
            </a:r>
          </a:p>
          <a:p>
            <a:pPr marL="0" indent="0">
              <a:buNone/>
            </a:pPr>
            <a:endParaRPr lang="en-US" sz="3600" dirty="0">
              <a:solidFill>
                <a:prstClr val="white"/>
              </a:solidFill>
              <a:latin typeface="Calibri" panose="020F0502020204030204" pitchFamily="34" charset="0"/>
              <a:cs typeface="Arial" pitchFamily="34" charset="0"/>
            </a:endParaRPr>
          </a:p>
          <a:p>
            <a:pPr marL="0" indent="0">
              <a:buNone/>
            </a:pPr>
            <a:endParaRPr lang="en-US" sz="3600" dirty="0">
              <a:solidFill>
                <a:prstClr val="white"/>
              </a:solidFill>
              <a:latin typeface="Calibri" panose="020F0502020204030204" pitchFamily="34" charset="0"/>
              <a:cs typeface="Arial" pitchFamily="34" charset="0"/>
            </a:endParaRPr>
          </a:p>
          <a:p>
            <a:pPr marL="0" indent="0">
              <a:buNone/>
            </a:pPr>
            <a:endParaRPr lang="en-US" sz="3600" dirty="0">
              <a:solidFill>
                <a:prstClr val="white"/>
              </a:solidFill>
              <a:latin typeface="Calibri" panose="020F0502020204030204" pitchFamily="34" charset="0"/>
              <a:cs typeface="Arial" pitchFamily="34" charset="0"/>
            </a:endParaRPr>
          </a:p>
          <a:p>
            <a:pPr marL="0" indent="0">
              <a:buNone/>
            </a:pPr>
            <a:endParaRPr lang="en-US" sz="3600" dirty="0">
              <a:solidFill>
                <a:prstClr val="white"/>
              </a:solidFill>
              <a:latin typeface="Calibri" panose="020F0502020204030204" pitchFamily="34" charset="0"/>
              <a:cs typeface="Arial" pitchFamily="34" charset="0"/>
            </a:endParaRPr>
          </a:p>
          <a:p>
            <a:pPr marL="0" indent="0">
              <a:buNone/>
            </a:pPr>
            <a:endParaRPr lang="en-US" sz="3600" dirty="0">
              <a:solidFill>
                <a:prstClr val="white"/>
              </a:solidFill>
              <a:latin typeface="Calibri" panose="020F0502020204030204" pitchFamily="34" charset="0"/>
              <a:cs typeface="Arial" pitchFamily="34" charset="0"/>
            </a:endParaRPr>
          </a:p>
          <a:p>
            <a:pPr marL="0" indent="0">
              <a:buNone/>
            </a:pPr>
            <a:endParaRPr lang="en-US" sz="3600" dirty="0">
              <a:solidFill>
                <a:prstClr val="white"/>
              </a:solidFill>
              <a:latin typeface="Calibri" panose="020F0502020204030204" pitchFamily="34" charset="0"/>
              <a:cs typeface="Arial" pitchFamily="34" charset="0"/>
            </a:endParaRPr>
          </a:p>
          <a:p>
            <a:pPr marL="0" indent="0">
              <a:buNone/>
            </a:pPr>
            <a:endParaRPr lang="en-US" sz="3600" dirty="0">
              <a:solidFill>
                <a:prstClr val="white"/>
              </a:solidFill>
              <a:latin typeface="Calibri" panose="020F0502020204030204" pitchFamily="34" charset="0"/>
              <a:cs typeface="Arial" pitchFamily="34" charset="0"/>
            </a:endParaRPr>
          </a:p>
          <a:p>
            <a:pPr marL="0" indent="0" algn="ctr">
              <a:buNone/>
            </a:pPr>
            <a:r>
              <a:rPr lang="en-US" sz="3600" b="1" dirty="0">
                <a:solidFill>
                  <a:srgbClr val="FFFF00"/>
                </a:solidFill>
                <a:latin typeface="Calibri" panose="020F0502020204030204" pitchFamily="34" charset="0"/>
                <a:cs typeface="Arial" pitchFamily="34" charset="0"/>
              </a:rPr>
              <a:t>Schools are NOT effective breeding sites </a:t>
            </a:r>
          </a:p>
        </p:txBody>
      </p:sp>
      <p:pic>
        <p:nvPicPr>
          <p:cNvPr id="10242" name="Picture 2" descr="Image result for classroom with stud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914400"/>
            <a:ext cx="6553200" cy="437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868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6553200" cy="436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7" y="3200400"/>
            <a:ext cx="3800473" cy="25254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04800" y="4564743"/>
            <a:ext cx="8610600" cy="1958063"/>
          </a:xfrm>
          <a:prstGeom prst="rect">
            <a:avLst/>
          </a:prstGeom>
        </p:spPr>
        <p:txBody>
          <a:bodyPr>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pPr marL="0" indent="0">
              <a:buNone/>
            </a:pPr>
            <a:r>
              <a:rPr lang="en-US" sz="3600" dirty="0">
                <a:solidFill>
                  <a:prstClr val="white"/>
                </a:solidFill>
                <a:latin typeface="Calibri" panose="020F0502020204030204" pitchFamily="34" charset="0"/>
                <a:cs typeface="Arial" pitchFamily="34" charset="0"/>
              </a:rPr>
              <a:t>Bed bugs in schools</a:t>
            </a:r>
          </a:p>
          <a:p>
            <a:pPr marL="0" indent="0">
              <a:buNone/>
            </a:pPr>
            <a:endParaRPr lang="en-US" sz="3600" dirty="0">
              <a:solidFill>
                <a:prstClr val="white"/>
              </a:solidFill>
              <a:latin typeface="Calibri" panose="020F0502020204030204" pitchFamily="34" charset="0"/>
              <a:cs typeface="Arial" pitchFamily="34" charset="0"/>
            </a:endParaRPr>
          </a:p>
          <a:p>
            <a:pPr marL="0" indent="0">
              <a:buNone/>
            </a:pPr>
            <a:r>
              <a:rPr lang="en-US" sz="3600" b="1" dirty="0">
                <a:solidFill>
                  <a:srgbClr val="FFFF00"/>
                </a:solidFill>
                <a:latin typeface="Calibri" panose="020F0502020204030204" pitchFamily="34" charset="0"/>
                <a:cs typeface="Arial" pitchFamily="34" charset="0"/>
              </a:rPr>
              <a:t>Schools can be excellent transfer sites </a:t>
            </a:r>
          </a:p>
        </p:txBody>
      </p:sp>
    </p:spTree>
    <p:extLst>
      <p:ext uri="{BB962C8B-B14F-4D97-AF65-F5344CB8AC3E}">
        <p14:creationId xmlns:p14="http://schemas.microsoft.com/office/powerpoint/2010/main" val="203349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381000" y="76200"/>
            <a:ext cx="8534400" cy="1754326"/>
          </a:xfrm>
          <a:prstGeom prst="rect">
            <a:avLst/>
          </a:prstGeom>
        </p:spPr>
        <p:txBody>
          <a:bodyPr wrap="square">
            <a:spAutoFit/>
          </a:bodyPr>
          <a:lstStyle/>
          <a:p>
            <a:pPr algn="r" fontAlgn="base">
              <a:spcBef>
                <a:spcPct val="0"/>
              </a:spcBef>
              <a:spcAft>
                <a:spcPct val="0"/>
              </a:spcAft>
            </a:pPr>
            <a:r>
              <a:rPr lang="en-US" sz="3600" dirty="0">
                <a:solidFill>
                  <a:srgbClr val="FFFF00"/>
                </a:solidFill>
                <a:latin typeface="Calibri" panose="020F0502020204030204" pitchFamily="34" charset="0"/>
              </a:rPr>
              <a:t>East Coast School District &gt;3500 confirmed cases in classrooms in 2011, </a:t>
            </a:r>
          </a:p>
          <a:p>
            <a:pPr algn="r" fontAlgn="base">
              <a:spcBef>
                <a:spcPct val="0"/>
              </a:spcBef>
              <a:spcAft>
                <a:spcPct val="0"/>
              </a:spcAft>
            </a:pPr>
            <a:r>
              <a:rPr lang="en-US" sz="3600" dirty="0">
                <a:solidFill>
                  <a:prstClr val="white"/>
                </a:solidFill>
                <a:latin typeface="Calibri" panose="020F0502020204030204" pitchFamily="34" charset="0"/>
              </a:rPr>
              <a:t>Department of Education</a:t>
            </a:r>
          </a:p>
        </p:txBody>
      </p:sp>
      <p:pic>
        <p:nvPicPr>
          <p:cNvPr id="15362" name="Picture 2" descr="http://www.empirewire.com/images/bedbug.jpg"/>
          <p:cNvPicPr>
            <a:picLocks noChangeAspect="1" noChangeArrowheads="1"/>
          </p:cNvPicPr>
          <p:nvPr/>
        </p:nvPicPr>
        <p:blipFill>
          <a:blip r:embed="rId3" cstate="screen"/>
          <a:srcRect/>
          <a:stretch>
            <a:fillRect/>
          </a:stretch>
        </p:blipFill>
        <p:spPr bwMode="auto">
          <a:xfrm>
            <a:off x="381000" y="1752600"/>
            <a:ext cx="7620000" cy="5080000"/>
          </a:xfrm>
          <a:prstGeom prst="rect">
            <a:avLst/>
          </a:prstGeom>
          <a:ln>
            <a:noFill/>
          </a:ln>
          <a:effectLst>
            <a:softEdge rad="112500"/>
          </a:effectLst>
        </p:spPr>
      </p:pic>
    </p:spTree>
    <p:extLst>
      <p:ext uri="{BB962C8B-B14F-4D97-AF65-F5344CB8AC3E}">
        <p14:creationId xmlns:p14="http://schemas.microsoft.com/office/powerpoint/2010/main" val="285538320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endParaRPr lang="en-US"/>
          </a:p>
        </p:txBody>
      </p:sp>
      <p:pic>
        <p:nvPicPr>
          <p:cNvPr id="17411" name="Picture 3" descr="misaapplication1"/>
          <p:cNvPicPr>
            <a:picLocks noGrp="1" noChangeAspect="1" noChangeArrowheads="1"/>
          </p:cNvPicPr>
          <p:nvPr>
            <p:ph idx="1"/>
          </p:nvPr>
        </p:nvPicPr>
        <p:blipFill>
          <a:blip r:embed="rId2" cstate="print"/>
          <a:srcRect/>
          <a:stretch>
            <a:fillRect/>
          </a:stretch>
        </p:blipFill>
        <p:spPr>
          <a:xfrm>
            <a:off x="0" y="0"/>
            <a:ext cx="9144000" cy="6858000"/>
          </a:xfrm>
          <a:noFill/>
        </p:spPr>
      </p:pic>
      <p:sp>
        <p:nvSpPr>
          <p:cNvPr id="2" name="TextBox 1"/>
          <p:cNvSpPr txBox="1"/>
          <p:nvPr/>
        </p:nvSpPr>
        <p:spPr>
          <a:xfrm>
            <a:off x="4031015" y="304800"/>
            <a:ext cx="4148251" cy="584775"/>
          </a:xfrm>
          <a:prstGeom prst="rect">
            <a:avLst/>
          </a:prstGeom>
          <a:noFill/>
        </p:spPr>
        <p:txBody>
          <a:bodyPr wrap="none" rtlCol="0">
            <a:spAutoFit/>
          </a:bodyPr>
          <a:lstStyle/>
          <a:p>
            <a:r>
              <a:rPr lang="en-US" sz="3200" dirty="0">
                <a:solidFill>
                  <a:srgbClr val="FFFF00"/>
                </a:solidFill>
                <a:latin typeface="Calibri" panose="020F0502020204030204" pitchFamily="34" charset="0"/>
              </a:rPr>
              <a:t>Chemical disaster zones</a:t>
            </a:r>
          </a:p>
        </p:txBody>
      </p:sp>
    </p:spTree>
    <p:extLst>
      <p:ext uri="{BB962C8B-B14F-4D97-AF65-F5344CB8AC3E}">
        <p14:creationId xmlns:p14="http://schemas.microsoft.com/office/powerpoint/2010/main" val="193934245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endParaRPr lang="en-US"/>
          </a:p>
        </p:txBody>
      </p:sp>
      <p:pic>
        <p:nvPicPr>
          <p:cNvPr id="20483" name="Picture 3" descr="misaapplication4"/>
          <p:cNvPicPr>
            <a:picLocks noGrp="1" noChangeAspect="1" noChangeArrowheads="1"/>
          </p:cNvPicPr>
          <p:nvPr>
            <p:ph idx="1"/>
          </p:nvPr>
        </p:nvPicPr>
        <p:blipFill>
          <a:blip r:embed="rId2" cstate="print"/>
          <a:srcRect/>
          <a:stretch>
            <a:fillRect/>
          </a:stretch>
        </p:blipFill>
        <p:spPr>
          <a:xfrm>
            <a:off x="0" y="0"/>
            <a:ext cx="9144000" cy="6858000"/>
          </a:xfrm>
          <a:noFill/>
        </p:spPr>
      </p:pic>
    </p:spTree>
    <p:extLst>
      <p:ext uri="{BB962C8B-B14F-4D97-AF65-F5344CB8AC3E}">
        <p14:creationId xmlns:p14="http://schemas.microsoft.com/office/powerpoint/2010/main" val="95455489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allprobest.com/blog/wp-content/uploads/2009/12/3425575430_b0ecfcdfed.jpg"/>
          <p:cNvPicPr>
            <a:picLocks noChangeAspect="1" noChangeArrowheads="1"/>
          </p:cNvPicPr>
          <p:nvPr/>
        </p:nvPicPr>
        <p:blipFill>
          <a:blip r:embed="rId2" cstate="print"/>
          <a:srcRect/>
          <a:stretch>
            <a:fillRect/>
          </a:stretch>
        </p:blipFill>
        <p:spPr bwMode="auto">
          <a:xfrm>
            <a:off x="245938" y="457200"/>
            <a:ext cx="8669462" cy="5791200"/>
          </a:xfrm>
          <a:prstGeom prst="rect">
            <a:avLst/>
          </a:prstGeom>
          <a:ln>
            <a:noFill/>
          </a:ln>
          <a:effectLst>
            <a:softEdge rad="112500"/>
          </a:effectLst>
        </p:spPr>
      </p:pic>
      <p:sp>
        <p:nvSpPr>
          <p:cNvPr id="5" name="TextBox 4"/>
          <p:cNvSpPr txBox="1"/>
          <p:nvPr/>
        </p:nvSpPr>
        <p:spPr>
          <a:xfrm>
            <a:off x="4419600" y="21771"/>
            <a:ext cx="4148251" cy="584775"/>
          </a:xfrm>
          <a:prstGeom prst="rect">
            <a:avLst/>
          </a:prstGeom>
          <a:noFill/>
        </p:spPr>
        <p:txBody>
          <a:bodyPr wrap="none" rtlCol="0">
            <a:spAutoFit/>
          </a:bodyPr>
          <a:lstStyle/>
          <a:p>
            <a:r>
              <a:rPr lang="en-US" sz="3200" dirty="0">
                <a:solidFill>
                  <a:srgbClr val="FFFF00"/>
                </a:solidFill>
                <a:latin typeface="Calibri" panose="020F0502020204030204" pitchFamily="34" charset="0"/>
              </a:rPr>
              <a:t>Chemical disaster zones</a:t>
            </a:r>
          </a:p>
        </p:txBody>
      </p:sp>
    </p:spTree>
    <p:extLst>
      <p:ext uri="{BB962C8B-B14F-4D97-AF65-F5344CB8AC3E}">
        <p14:creationId xmlns:p14="http://schemas.microsoft.com/office/powerpoint/2010/main" val="187497267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792163"/>
            <a:ext cx="9144000" cy="6065837"/>
          </a:xfrm>
          <a:prstGeom prst="rect">
            <a:avLst/>
          </a:prstGeom>
          <a:noFill/>
          <a:ln w="9525">
            <a:noFill/>
            <a:miter lim="800000"/>
            <a:headEnd/>
            <a:tailEnd/>
          </a:ln>
        </p:spPr>
      </p:pic>
      <p:sp>
        <p:nvSpPr>
          <p:cNvPr id="69635" name="Rectangle 3"/>
          <p:cNvSpPr>
            <a:spLocks noChangeArrowheads="1"/>
          </p:cNvSpPr>
          <p:nvPr/>
        </p:nvSpPr>
        <p:spPr bwMode="auto">
          <a:xfrm>
            <a:off x="0" y="0"/>
            <a:ext cx="8229600" cy="762000"/>
          </a:xfrm>
          <a:prstGeom prst="rect">
            <a:avLst/>
          </a:prstGeom>
          <a:noFill/>
          <a:ln w="9525">
            <a:noFill/>
            <a:miter lim="800000"/>
            <a:headEnd/>
            <a:tailEnd/>
          </a:ln>
          <a:effectLst/>
        </p:spPr>
        <p:txBody>
          <a:bodyPr anchor="ctr" anchorCtr="1"/>
          <a:lstStyle/>
          <a:p>
            <a:pPr algn="ctr" eaLnBrk="1" hangingPunct="1">
              <a:defRPr/>
            </a:pPr>
            <a:r>
              <a:rPr lang="en-US" sz="4000" dirty="0" err="1">
                <a:solidFill>
                  <a:schemeClr val="tx2"/>
                </a:solidFill>
                <a:effectLst>
                  <a:outerShdw blurRad="38100" dist="38100" dir="2700000" algn="tl">
                    <a:srgbClr val="000000"/>
                  </a:outerShdw>
                </a:effectLst>
                <a:latin typeface="Calibri" panose="020F0502020204030204" pitchFamily="34" charset="0"/>
              </a:rPr>
              <a:t>Malathion</a:t>
            </a:r>
            <a:r>
              <a:rPr lang="en-US" sz="4000" dirty="0">
                <a:solidFill>
                  <a:schemeClr val="tx2"/>
                </a:solidFill>
                <a:effectLst>
                  <a:outerShdw blurRad="38100" dist="38100" dir="2700000" algn="tl">
                    <a:srgbClr val="000000"/>
                  </a:outerShdw>
                </a:effectLst>
                <a:latin typeface="Calibri" panose="020F0502020204030204" pitchFamily="34" charset="0"/>
              </a:rPr>
              <a:t>	</a:t>
            </a:r>
          </a:p>
        </p:txBody>
      </p:sp>
      <p:sp>
        <p:nvSpPr>
          <p:cNvPr id="25604" name="Text Box 4"/>
          <p:cNvSpPr txBox="1">
            <a:spLocks noChangeArrowheads="1"/>
          </p:cNvSpPr>
          <p:nvPr/>
        </p:nvSpPr>
        <p:spPr bwMode="auto">
          <a:xfrm>
            <a:off x="609600" y="5257800"/>
            <a:ext cx="3505200" cy="1015663"/>
          </a:xfrm>
          <a:prstGeom prst="rect">
            <a:avLst/>
          </a:prstGeom>
          <a:noFill/>
          <a:ln w="9525">
            <a:noFill/>
            <a:miter lim="800000"/>
            <a:headEnd/>
            <a:tailEnd/>
          </a:ln>
        </p:spPr>
        <p:txBody>
          <a:bodyPr wrap="square">
            <a:spAutoFit/>
          </a:bodyPr>
          <a:lstStyle/>
          <a:p>
            <a:pPr>
              <a:spcBef>
                <a:spcPct val="50000"/>
              </a:spcBef>
            </a:pPr>
            <a:r>
              <a:rPr lang="en-US" sz="2400" dirty="0">
                <a:latin typeface="Calibri" panose="020F0502020204030204" pitchFamily="34" charset="0"/>
              </a:rPr>
              <a:t>Lab results:</a:t>
            </a:r>
          </a:p>
          <a:p>
            <a:pPr>
              <a:spcBef>
                <a:spcPct val="50000"/>
              </a:spcBef>
            </a:pPr>
            <a:r>
              <a:rPr lang="en-US" sz="2400" dirty="0">
                <a:latin typeface="Calibri" panose="020F0502020204030204" pitchFamily="34" charset="0"/>
              </a:rPr>
              <a:t>Malathion 581.09 </a:t>
            </a:r>
            <a:r>
              <a:rPr lang="en-US" sz="2400" dirty="0" err="1">
                <a:latin typeface="Calibri" panose="020F0502020204030204" pitchFamily="34" charset="0"/>
              </a:rPr>
              <a:t>ug</a:t>
            </a:r>
            <a:endParaRPr lang="en-US" sz="2400" dirty="0">
              <a:latin typeface="Calibri" panose="020F0502020204030204" pitchFamily="34" charset="0"/>
            </a:endParaRPr>
          </a:p>
        </p:txBody>
      </p:sp>
    </p:spTree>
    <p:extLst>
      <p:ext uri="{BB962C8B-B14F-4D97-AF65-F5344CB8AC3E}">
        <p14:creationId xmlns:p14="http://schemas.microsoft.com/office/powerpoint/2010/main" val="153786177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973637" y="1447800"/>
            <a:ext cx="3713163" cy="4953000"/>
          </a:xfrm>
          <a:prstGeom prst="rect">
            <a:avLst/>
          </a:prstGeom>
          <a:noFill/>
          <a:ln w="9525">
            <a:noFill/>
            <a:miter lim="800000"/>
            <a:headEnd/>
            <a:tailEnd/>
          </a:ln>
        </p:spPr>
      </p:pic>
      <p:sp>
        <p:nvSpPr>
          <p:cNvPr id="71683" name="Rectangle 3"/>
          <p:cNvSpPr>
            <a:spLocks noGrp="1" noChangeArrowheads="1"/>
          </p:cNvSpPr>
          <p:nvPr>
            <p:ph type="title"/>
          </p:nvPr>
        </p:nvSpPr>
        <p:spPr/>
        <p:txBody>
          <a:bodyPr/>
          <a:lstStyle/>
          <a:p>
            <a:pPr eaLnBrk="1" hangingPunct="1">
              <a:defRPr/>
            </a:pPr>
            <a:r>
              <a:rPr lang="en-US">
                <a:latin typeface="Calibri" panose="020F0502020204030204" pitchFamily="34" charset="0"/>
              </a:rPr>
              <a:t>Misuse – Sevin Dust</a:t>
            </a:r>
          </a:p>
        </p:txBody>
      </p:sp>
      <p:sp>
        <p:nvSpPr>
          <p:cNvPr id="71684" name="Rectangle 4"/>
          <p:cNvSpPr>
            <a:spLocks noGrp="1" noChangeArrowheads="1"/>
          </p:cNvSpPr>
          <p:nvPr>
            <p:ph type="body" sz="half" idx="1"/>
          </p:nvPr>
        </p:nvSpPr>
        <p:spPr/>
        <p:txBody>
          <a:bodyPr/>
          <a:lstStyle/>
          <a:p>
            <a:pPr eaLnBrk="1" hangingPunct="1">
              <a:defRPr/>
            </a:pPr>
            <a:r>
              <a:rPr lang="en-US" sz="3600" dirty="0">
                <a:latin typeface="Calibri" panose="020F0502020204030204" pitchFamily="34" charset="0"/>
              </a:rPr>
              <a:t>Grandparents used </a:t>
            </a:r>
            <a:r>
              <a:rPr lang="en-US" sz="3600" dirty="0" err="1">
                <a:latin typeface="Calibri" panose="020F0502020204030204" pitchFamily="34" charset="0"/>
              </a:rPr>
              <a:t>Sevin</a:t>
            </a:r>
            <a:r>
              <a:rPr lang="en-US" sz="3600" dirty="0">
                <a:latin typeface="Calibri" panose="020F0502020204030204" pitchFamily="34" charset="0"/>
              </a:rPr>
              <a:t> Dust to treat bed bugs … “it worked for someone else”</a:t>
            </a:r>
          </a:p>
        </p:txBody>
      </p:sp>
    </p:spTree>
    <p:extLst>
      <p:ext uri="{BB962C8B-B14F-4D97-AF65-F5344CB8AC3E}">
        <p14:creationId xmlns:p14="http://schemas.microsoft.com/office/powerpoint/2010/main" val="394263888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457200" y="1600200"/>
            <a:ext cx="8763000" cy="2057400"/>
            <a:chOff x="381000" y="4800600"/>
            <a:chExt cx="8763000" cy="2057400"/>
          </a:xfrm>
        </p:grpSpPr>
        <p:grpSp>
          <p:nvGrpSpPr>
            <p:cNvPr id="3" name="Group 5"/>
            <p:cNvGrpSpPr>
              <a:grpSpLocks/>
            </p:cNvGrpSpPr>
            <p:nvPr/>
          </p:nvGrpSpPr>
          <p:grpSpPr bwMode="auto">
            <a:xfrm>
              <a:off x="533400" y="4800600"/>
              <a:ext cx="8153400" cy="1644650"/>
              <a:chOff x="240" y="2880"/>
              <a:chExt cx="5136" cy="1036"/>
            </a:xfrm>
          </p:grpSpPr>
          <p:pic>
            <p:nvPicPr>
              <p:cNvPr id="53259" name="Picture 4"/>
              <p:cNvPicPr>
                <a:picLocks noChangeAspect="1" noChangeArrowheads="1"/>
              </p:cNvPicPr>
              <p:nvPr/>
            </p:nvPicPr>
            <p:blipFill>
              <a:blip r:embed="rId3" cstate="print"/>
              <a:srcRect/>
              <a:stretch>
                <a:fillRect/>
              </a:stretch>
            </p:blipFill>
            <p:spPr bwMode="auto">
              <a:xfrm>
                <a:off x="240" y="2928"/>
                <a:ext cx="2029" cy="964"/>
              </a:xfrm>
              <a:prstGeom prst="rect">
                <a:avLst/>
              </a:prstGeom>
              <a:noFill/>
              <a:ln w="9525">
                <a:noFill/>
                <a:miter lim="800000"/>
                <a:headEnd/>
                <a:tailEnd/>
              </a:ln>
            </p:spPr>
          </p:pic>
          <p:pic>
            <p:nvPicPr>
              <p:cNvPr id="53260" name="Picture 5"/>
              <p:cNvPicPr>
                <a:picLocks noChangeAspect="1" noChangeArrowheads="1"/>
              </p:cNvPicPr>
              <p:nvPr/>
            </p:nvPicPr>
            <p:blipFill>
              <a:blip r:embed="rId4" cstate="print"/>
              <a:srcRect/>
              <a:stretch>
                <a:fillRect/>
              </a:stretch>
            </p:blipFill>
            <p:spPr bwMode="auto">
              <a:xfrm>
                <a:off x="2640" y="2880"/>
                <a:ext cx="1341" cy="1023"/>
              </a:xfrm>
              <a:prstGeom prst="rect">
                <a:avLst/>
              </a:prstGeom>
              <a:noFill/>
              <a:ln w="9525">
                <a:noFill/>
                <a:miter lim="800000"/>
                <a:headEnd/>
                <a:tailEnd/>
              </a:ln>
            </p:spPr>
          </p:pic>
          <p:pic>
            <p:nvPicPr>
              <p:cNvPr id="53261" name="Picture 6" descr="tres pasitos"/>
              <p:cNvPicPr>
                <a:picLocks noChangeAspect="1" noChangeArrowheads="1"/>
              </p:cNvPicPr>
              <p:nvPr/>
            </p:nvPicPr>
            <p:blipFill>
              <a:blip r:embed="rId5" cstate="print"/>
              <a:srcRect/>
              <a:stretch>
                <a:fillRect/>
              </a:stretch>
            </p:blipFill>
            <p:spPr bwMode="auto">
              <a:xfrm>
                <a:off x="4080" y="2880"/>
                <a:ext cx="1296" cy="1036"/>
              </a:xfrm>
              <a:prstGeom prst="rect">
                <a:avLst/>
              </a:prstGeom>
              <a:noFill/>
              <a:ln w="9525">
                <a:noFill/>
                <a:miter lim="800000"/>
                <a:headEnd/>
                <a:tailEnd/>
              </a:ln>
            </p:spPr>
          </p:pic>
        </p:grpSp>
        <p:sp>
          <p:nvSpPr>
            <p:cNvPr id="53256" name="Text Box 9"/>
            <p:cNvSpPr txBox="1">
              <a:spLocks noChangeArrowheads="1"/>
            </p:cNvSpPr>
            <p:nvPr/>
          </p:nvSpPr>
          <p:spPr bwMode="auto">
            <a:xfrm>
              <a:off x="381000" y="6400800"/>
              <a:ext cx="4267200" cy="457200"/>
            </a:xfrm>
            <a:prstGeom prst="rect">
              <a:avLst/>
            </a:prstGeom>
            <a:noFill/>
            <a:ln w="9525">
              <a:noFill/>
              <a:miter lim="800000"/>
              <a:headEnd/>
              <a:tailEnd/>
            </a:ln>
          </p:spPr>
          <p:txBody>
            <a:bodyPr>
              <a:spAutoFit/>
            </a:bodyPr>
            <a:lstStyle/>
            <a:p>
              <a:pPr>
                <a:spcBef>
                  <a:spcPct val="50000"/>
                </a:spcBef>
              </a:pPr>
              <a:r>
                <a:rPr lang="en-US" sz="2400" b="1" dirty="0">
                  <a:latin typeface="+mn-lt"/>
                </a:rPr>
                <a:t>Unlabeled Mothballs</a:t>
              </a:r>
            </a:p>
          </p:txBody>
        </p:sp>
        <p:sp>
          <p:nvSpPr>
            <p:cNvPr id="53257" name="Text Box 10"/>
            <p:cNvSpPr txBox="1">
              <a:spLocks noChangeArrowheads="1"/>
            </p:cNvSpPr>
            <p:nvPr/>
          </p:nvSpPr>
          <p:spPr bwMode="auto">
            <a:xfrm>
              <a:off x="4038600" y="6400800"/>
              <a:ext cx="2895600" cy="457200"/>
            </a:xfrm>
            <a:prstGeom prst="rect">
              <a:avLst/>
            </a:prstGeom>
            <a:noFill/>
            <a:ln w="9525">
              <a:noFill/>
              <a:miter lim="800000"/>
              <a:headEnd/>
              <a:tailEnd/>
            </a:ln>
          </p:spPr>
          <p:txBody>
            <a:bodyPr>
              <a:spAutoFit/>
            </a:bodyPr>
            <a:lstStyle/>
            <a:p>
              <a:pPr>
                <a:spcBef>
                  <a:spcPct val="50000"/>
                </a:spcBef>
              </a:pPr>
              <a:r>
                <a:rPr lang="en-US" sz="2400" b="1" dirty="0">
                  <a:latin typeface="+mj-lt"/>
                </a:rPr>
                <a:t>  Chinese Chalk</a:t>
              </a:r>
            </a:p>
          </p:txBody>
        </p:sp>
        <p:sp>
          <p:nvSpPr>
            <p:cNvPr id="53258" name="Text Box 11"/>
            <p:cNvSpPr txBox="1">
              <a:spLocks noChangeArrowheads="1"/>
            </p:cNvSpPr>
            <p:nvPr/>
          </p:nvSpPr>
          <p:spPr bwMode="auto">
            <a:xfrm>
              <a:off x="6248400" y="6400800"/>
              <a:ext cx="2895600" cy="457200"/>
            </a:xfrm>
            <a:prstGeom prst="rect">
              <a:avLst/>
            </a:prstGeom>
            <a:noFill/>
            <a:ln w="9525">
              <a:noFill/>
              <a:miter lim="800000"/>
              <a:headEnd/>
              <a:tailEnd/>
            </a:ln>
          </p:spPr>
          <p:txBody>
            <a:bodyPr>
              <a:spAutoFit/>
            </a:bodyPr>
            <a:lstStyle/>
            <a:p>
              <a:pPr>
                <a:spcBef>
                  <a:spcPct val="50000"/>
                </a:spcBef>
              </a:pPr>
              <a:r>
                <a:rPr lang="en-US" sz="2400" b="1" dirty="0">
                  <a:latin typeface="+mj-lt"/>
                </a:rPr>
                <a:t>     </a:t>
              </a:r>
              <a:r>
                <a:rPr lang="en-US" sz="2400" b="1" dirty="0" err="1">
                  <a:latin typeface="+mj-lt"/>
                </a:rPr>
                <a:t>Tres</a:t>
              </a:r>
              <a:r>
                <a:rPr lang="en-US" sz="2400" b="1" dirty="0">
                  <a:latin typeface="+mj-lt"/>
                </a:rPr>
                <a:t> </a:t>
              </a:r>
              <a:r>
                <a:rPr lang="en-US" sz="2400" b="1" dirty="0" err="1">
                  <a:latin typeface="+mj-lt"/>
                </a:rPr>
                <a:t>Pasitos</a:t>
              </a:r>
              <a:r>
                <a:rPr lang="en-US" sz="2400" b="1" dirty="0">
                  <a:latin typeface="+mj-lt"/>
                </a:rPr>
                <a:t>   </a:t>
              </a:r>
            </a:p>
          </p:txBody>
        </p:sp>
      </p:grpSp>
      <p:sp>
        <p:nvSpPr>
          <p:cNvPr id="53254" name="TextBox 12"/>
          <p:cNvSpPr txBox="1">
            <a:spLocks noChangeArrowheads="1"/>
          </p:cNvSpPr>
          <p:nvPr/>
        </p:nvSpPr>
        <p:spPr bwMode="auto">
          <a:xfrm>
            <a:off x="533400" y="4414837"/>
            <a:ext cx="9144000" cy="1446550"/>
          </a:xfrm>
          <a:prstGeom prst="rect">
            <a:avLst/>
          </a:prstGeom>
          <a:noFill/>
          <a:ln w="9525">
            <a:noFill/>
            <a:miter lim="800000"/>
            <a:headEnd/>
            <a:tailEnd/>
          </a:ln>
        </p:spPr>
        <p:txBody>
          <a:bodyPr>
            <a:spAutoFit/>
          </a:bodyPr>
          <a:lstStyle/>
          <a:p>
            <a:r>
              <a:rPr lang="en-US" sz="4400" b="1" dirty="0">
                <a:solidFill>
                  <a:srgbClr val="FFFF00"/>
                </a:solidFill>
                <a:latin typeface="+mn-lt"/>
              </a:rPr>
              <a:t>Products without a pesticide label are illegal !</a:t>
            </a:r>
          </a:p>
        </p:txBody>
      </p:sp>
      <p:pic>
        <p:nvPicPr>
          <p:cNvPr id="15" name="Picture 2" descr="Boric acid by resident"/>
          <p:cNvPicPr>
            <a:picLocks noChangeAspect="1" noChangeArrowheads="1"/>
          </p:cNvPicPr>
          <p:nvPr/>
        </p:nvPicPr>
        <p:blipFill>
          <a:blip r:embed="rId6" cstate="screen"/>
          <a:srcRect/>
          <a:stretch>
            <a:fillRect/>
          </a:stretch>
        </p:blipFill>
        <p:spPr bwMode="auto">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3952874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685800" y="14654"/>
            <a:ext cx="7772400" cy="1219200"/>
          </a:xfrm>
        </p:spPr>
        <p:txBody>
          <a:bodyPr/>
          <a:lstStyle/>
          <a:p>
            <a:r>
              <a:rPr lang="en-US" dirty="0">
                <a:solidFill>
                  <a:schemeClr val="bg1"/>
                </a:solidFill>
                <a:effectLst/>
                <a:latin typeface="Calibri" panose="020F0502020204030204" pitchFamily="34" charset="0"/>
              </a:rPr>
              <a:t>Places most likely to have bed bug infestations</a:t>
            </a:r>
          </a:p>
        </p:txBody>
      </p:sp>
      <p:sp>
        <p:nvSpPr>
          <p:cNvPr id="3" name="TPAnswers"/>
          <p:cNvSpPr>
            <a:spLocks noGrp="1"/>
          </p:cNvSpPr>
          <p:nvPr>
            <p:ph type="body" idx="1"/>
            <p:custDataLst>
              <p:tags r:id="rId3"/>
            </p:custDataLst>
          </p:nvPr>
        </p:nvSpPr>
        <p:spPr>
          <a:xfrm>
            <a:off x="364435" y="1589358"/>
            <a:ext cx="3581400" cy="4454525"/>
          </a:xfrm>
        </p:spPr>
        <p:txBody>
          <a:bodyPr>
            <a:noAutofit/>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Homes and places where people sleep</a:t>
            </a:r>
          </a:p>
          <a:p>
            <a:pPr marL="514350" indent="-514350">
              <a:spcAft>
                <a:spcPts val="0"/>
              </a:spcAft>
              <a:buClr>
                <a:schemeClr val="accent2">
                  <a:lumMod val="50000"/>
                </a:schemeClr>
              </a:buClr>
              <a:buFont typeface="Wingdings" pitchFamily="2" charset="2"/>
              <a:buAutoNum type="alphaUcPeriod"/>
            </a:pPr>
            <a:r>
              <a:rPr lang="en-US" sz="2400" dirty="0">
                <a:solidFill>
                  <a:schemeClr val="bg1"/>
                </a:solidFill>
                <a:effectLst/>
                <a:latin typeface="Calibri" panose="020F0502020204030204" pitchFamily="34" charset="0"/>
              </a:rPr>
              <a:t>Offices </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Schools</a:t>
            </a:r>
            <a:endParaRPr lang="en-US" sz="2400" dirty="0">
              <a:solidFill>
                <a:schemeClr val="bg1"/>
              </a:solidFill>
              <a:effectLst/>
              <a:latin typeface="Calibri" panose="020F0502020204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226183400"/>
              </p:ext>
            </p:extLst>
          </p:nvPr>
        </p:nvGraphicFramePr>
        <p:xfrm>
          <a:off x="3962400" y="1676400"/>
          <a:ext cx="4938713" cy="4280442"/>
        </p:xfrm>
        <a:graphic>
          <a:graphicData uri="http://schemas.openxmlformats.org/presentationml/2006/ole">
            <mc:AlternateContent xmlns:mc="http://schemas.openxmlformats.org/markup-compatibility/2006">
              <mc:Choice xmlns:v="urn:schemas-microsoft-com:vml" Requires="v">
                <p:oleObj spid="_x0000_s2087" name="Chart" r:id="rId7" imgW="4571946" imgH="5143608" progId="MSGraph.Chart.8">
                  <p:embed followColorScheme="full"/>
                </p:oleObj>
              </mc:Choice>
              <mc:Fallback>
                <p:oleObj name="Chart" r:id="rId7" imgW="4571946" imgH="5143608" progId="MSGraph.Chart.8">
                  <p:embed followColorScheme="full"/>
                  <p:pic>
                    <p:nvPicPr>
                      <p:cNvPr id="0" name=""/>
                      <p:cNvPicPr/>
                      <p:nvPr/>
                    </p:nvPicPr>
                    <p:blipFill>
                      <a:blip r:embed="rId8"/>
                      <a:stretch>
                        <a:fillRect/>
                      </a:stretch>
                    </p:blipFill>
                    <p:spPr>
                      <a:xfrm>
                        <a:off x="3962400" y="1676400"/>
                        <a:ext cx="4938713" cy="4280442"/>
                      </a:xfrm>
                      <a:prstGeom prst="rect">
                        <a:avLst/>
                      </a:prstGeom>
                    </p:spPr>
                  </p:pic>
                </p:oleObj>
              </mc:Fallback>
            </mc:AlternateContent>
          </a:graphicData>
        </a:graphic>
      </p:graphicFrame>
      <p:sp>
        <p:nvSpPr>
          <p:cNvPr id="5" name="TPResponseCounter" hidden="1"/>
          <p:cNvSpPr/>
          <p:nvPr>
            <p:custDataLst>
              <p:tags r:id="rId5"/>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0</a:t>
            </a:r>
          </a:p>
        </p:txBody>
      </p:sp>
    </p:spTree>
    <p:custDataLst>
      <p:tags r:id="rId2"/>
    </p:custDataLst>
    <p:extLst>
      <p:ext uri="{BB962C8B-B14F-4D97-AF65-F5344CB8AC3E}">
        <p14:creationId xmlns:p14="http://schemas.microsoft.com/office/powerpoint/2010/main" val="345831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Milwaukee 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09800"/>
            <a:ext cx="48768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8" name="Line 31"/>
          <p:cNvSpPr>
            <a:spLocks noChangeShapeType="1"/>
          </p:cNvSpPr>
          <p:nvPr/>
        </p:nvSpPr>
        <p:spPr bwMode="auto">
          <a:xfrm flipV="1">
            <a:off x="1485900" y="1676400"/>
            <a:ext cx="6248400" cy="454977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9" name="Rectangle 7"/>
          <p:cNvSpPr>
            <a:spLocks noChangeArrowheads="1"/>
          </p:cNvSpPr>
          <p:nvPr/>
        </p:nvSpPr>
        <p:spPr bwMode="auto">
          <a:xfrm>
            <a:off x="3352800" y="2743200"/>
            <a:ext cx="1143000"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110" name="Line 30"/>
          <p:cNvSpPr>
            <a:spLocks noChangeShapeType="1"/>
          </p:cNvSpPr>
          <p:nvPr/>
        </p:nvSpPr>
        <p:spPr bwMode="auto">
          <a:xfrm>
            <a:off x="1485900" y="1679575"/>
            <a:ext cx="6057900" cy="4543425"/>
          </a:xfrm>
          <a:prstGeom prst="line">
            <a:avLst/>
          </a:prstGeom>
          <a:noFill/>
          <a:ln w="104775">
            <a:solidFill>
              <a:srgbClr val="B0272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1" name="Rectangle 10"/>
          <p:cNvSpPr>
            <a:spLocks noGrp="1" noChangeArrowheads="1"/>
          </p:cNvSpPr>
          <p:nvPr>
            <p:ph type="title" idx="4294967295"/>
          </p:nvPr>
        </p:nvSpPr>
        <p:spPr>
          <a:xfrm>
            <a:off x="533400" y="381000"/>
            <a:ext cx="8610600" cy="990600"/>
          </a:xfrm>
        </p:spPr>
        <p:txBody>
          <a:bodyPr/>
          <a:lstStyle/>
          <a:p>
            <a:r>
              <a:rPr lang="en-US">
                <a:latin typeface="Calibri" panose="020F0502020204030204" pitchFamily="34" charset="0"/>
              </a:rPr>
              <a:t>Do not use foggers and “bombs”</a:t>
            </a:r>
          </a:p>
        </p:txBody>
      </p:sp>
    </p:spTree>
    <p:extLst>
      <p:ext uri="{BB962C8B-B14F-4D97-AF65-F5344CB8AC3E}">
        <p14:creationId xmlns:p14="http://schemas.microsoft.com/office/powerpoint/2010/main" val="2398621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descr="C:\Documents and Settings\Dawn\Desktop\inside apartment.JPG"/>
          <p:cNvPicPr>
            <a:picLocks noChangeAspect="1" noChangeArrowheads="1"/>
          </p:cNvPicPr>
          <p:nvPr/>
        </p:nvPicPr>
        <p:blipFill>
          <a:blip r:embed="rId2" cstate="print"/>
          <a:srcRect/>
          <a:stretch>
            <a:fillRect/>
          </a:stretch>
        </p:blipFill>
        <p:spPr bwMode="auto">
          <a:xfrm>
            <a:off x="152400" y="101600"/>
            <a:ext cx="4953000" cy="6604000"/>
          </a:xfrm>
          <a:prstGeom prst="rect">
            <a:avLst/>
          </a:prstGeom>
          <a:noFill/>
          <a:ln w="9525">
            <a:noFill/>
            <a:miter lim="800000"/>
            <a:headEnd/>
            <a:tailEnd/>
          </a:ln>
        </p:spPr>
      </p:pic>
      <p:pic>
        <p:nvPicPr>
          <p:cNvPr id="38915" name="Picture 3" descr="C:\Documents and Settings\Dawn\Desktop\Croped-Outside of apartment.JPG"/>
          <p:cNvPicPr>
            <a:picLocks noChangeAspect="1" noChangeArrowheads="1"/>
          </p:cNvPicPr>
          <p:nvPr/>
        </p:nvPicPr>
        <p:blipFill>
          <a:blip r:embed="rId3" cstate="print"/>
          <a:srcRect/>
          <a:stretch>
            <a:fillRect/>
          </a:stretch>
        </p:blipFill>
        <p:spPr bwMode="auto">
          <a:xfrm>
            <a:off x="762000" y="0"/>
            <a:ext cx="8382000" cy="6767513"/>
          </a:xfrm>
          <a:prstGeom prst="rect">
            <a:avLst/>
          </a:prstGeom>
          <a:noFill/>
          <a:ln w="9525">
            <a:noFill/>
            <a:miter lim="800000"/>
            <a:headEnd/>
            <a:tailEnd/>
          </a:ln>
        </p:spPr>
      </p:pic>
      <p:pic>
        <p:nvPicPr>
          <p:cNvPr id="38916" name="Picture 4" descr="C:\Documents and Settings\Dawn\Desktop\Outside of apartment.JPG"/>
          <p:cNvPicPr>
            <a:picLocks noChangeAspect="1" noChangeArrowheads="1"/>
          </p:cNvPicPr>
          <p:nvPr/>
        </p:nvPicPr>
        <p:blipFill>
          <a:blip r:embed="rId4" cstate="print"/>
          <a:srcRect/>
          <a:stretch>
            <a:fillRect/>
          </a:stretch>
        </p:blipFill>
        <p:spPr bwMode="auto">
          <a:xfrm>
            <a:off x="228600" y="57150"/>
            <a:ext cx="8915400" cy="6686550"/>
          </a:xfrm>
          <a:prstGeom prst="rect">
            <a:avLst/>
          </a:prstGeom>
          <a:noFill/>
          <a:ln w="9525">
            <a:noFill/>
            <a:miter lim="800000"/>
            <a:headEnd/>
            <a:tailEnd/>
          </a:ln>
        </p:spPr>
      </p:pic>
    </p:spTree>
    <p:extLst>
      <p:ext uri="{BB962C8B-B14F-4D97-AF65-F5344CB8AC3E}">
        <p14:creationId xmlns:p14="http://schemas.microsoft.com/office/powerpoint/2010/main" val="3813210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8916"/>
                                        </p:tgtEl>
                                      </p:cBhvr>
                                    </p:animEffect>
                                    <p:set>
                                      <p:cBhvr>
                                        <p:cTn id="7" dur="1" fill="hold">
                                          <p:stCondLst>
                                            <p:cond delay="1999"/>
                                          </p:stCondLst>
                                        </p:cTn>
                                        <p:tgtEl>
                                          <p:spTgt spid="389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8915"/>
                                        </p:tgtEl>
                                      </p:cBhvr>
                                    </p:animEffect>
                                    <p:set>
                                      <p:cBhvr>
                                        <p:cTn id="12" dur="1" fill="hold">
                                          <p:stCondLst>
                                            <p:cond delay="1999"/>
                                          </p:stCondLst>
                                        </p:cTn>
                                        <p:tgtEl>
                                          <p:spTgt spid="389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457200" y="76200"/>
            <a:ext cx="8458200" cy="6801862"/>
          </a:xfrm>
          <a:prstGeom prst="rect">
            <a:avLst/>
          </a:prstGeom>
          <a:noFill/>
        </p:spPr>
        <p:txBody>
          <a:bodyPr wrap="square" rtlCol="0">
            <a:spAutoFit/>
          </a:bodyPr>
          <a:lstStyle/>
          <a:p>
            <a:r>
              <a:rPr lang="en-US" sz="3200" dirty="0">
                <a:solidFill>
                  <a:srgbClr val="FFFF00"/>
                </a:solidFill>
                <a:latin typeface="Calibri" panose="020F0502020204030204" pitchFamily="34" charset="0"/>
              </a:rPr>
              <a:t>Number of fatalities US 2009: </a:t>
            </a:r>
          </a:p>
          <a:p>
            <a:endParaRPr lang="en-US" sz="1200" dirty="0">
              <a:latin typeface="Calibri" panose="020F0502020204030204" pitchFamily="34" charset="0"/>
            </a:endParaRPr>
          </a:p>
          <a:p>
            <a:r>
              <a:rPr lang="en-US" sz="2800" dirty="0">
                <a:latin typeface="Calibri" panose="020F0502020204030204" pitchFamily="34" charset="0"/>
              </a:rPr>
              <a:t>Heart disease				 779,367</a:t>
            </a:r>
          </a:p>
          <a:p>
            <a:r>
              <a:rPr lang="en-US" sz="2800" dirty="0">
                <a:latin typeface="Calibri" panose="020F0502020204030204" pitchFamily="34" charset="0"/>
              </a:rPr>
              <a:t>Cancer					 568,668</a:t>
            </a:r>
          </a:p>
          <a:p>
            <a:r>
              <a:rPr lang="en-US" sz="2800" dirty="0">
                <a:latin typeface="Calibri" panose="020F0502020204030204" pitchFamily="34" charset="0"/>
              </a:rPr>
              <a:t>Motor vehicles 				   36,284</a:t>
            </a:r>
          </a:p>
          <a:p>
            <a:r>
              <a:rPr lang="en-US" sz="2800" dirty="0">
                <a:latin typeface="Calibri" panose="020F0502020204030204" pitchFamily="34" charset="0"/>
              </a:rPr>
              <a:t>Homicide					   16,591</a:t>
            </a:r>
          </a:p>
          <a:p>
            <a:r>
              <a:rPr lang="en-US" sz="2800" dirty="0">
                <a:latin typeface="Calibri" panose="020F0502020204030204" pitchFamily="34" charset="0"/>
              </a:rPr>
              <a:t>Flu						     2,808</a:t>
            </a:r>
          </a:p>
          <a:p>
            <a:r>
              <a:rPr lang="en-US" sz="2800" dirty="0">
                <a:latin typeface="Calibri" panose="020F0502020204030204" pitchFamily="34" charset="0"/>
              </a:rPr>
              <a:t>Accidental gun 				        588</a:t>
            </a:r>
          </a:p>
          <a:p>
            <a:r>
              <a:rPr lang="en-US" sz="2800" dirty="0">
                <a:latin typeface="Calibri" panose="020F0502020204030204" pitchFamily="34" charset="0"/>
              </a:rPr>
              <a:t>WNV						          32	</a:t>
            </a:r>
          </a:p>
          <a:p>
            <a:r>
              <a:rPr lang="en-US" sz="2800" dirty="0">
                <a:latin typeface="Calibri" panose="020F0502020204030204" pitchFamily="34" charset="0"/>
              </a:rPr>
              <a:t>Honey bees				                   ~20</a:t>
            </a:r>
          </a:p>
          <a:p>
            <a:r>
              <a:rPr lang="en-US" sz="2800" dirty="0">
                <a:latin typeface="Calibri" panose="020F0502020204030204" pitchFamily="34" charset="0"/>
              </a:rPr>
              <a:t>Chlorpyrifos &amp;/or </a:t>
            </a:r>
            <a:r>
              <a:rPr lang="en-US" sz="2800" dirty="0" err="1">
                <a:latin typeface="Calibri" panose="020F0502020204030204" pitchFamily="34" charset="0"/>
              </a:rPr>
              <a:t>pyrophus</a:t>
            </a:r>
            <a:r>
              <a:rPr lang="en-US" sz="2800" dirty="0">
                <a:latin typeface="Calibri" panose="020F0502020204030204" pitchFamily="34" charset="0"/>
              </a:rPr>
              <a:t>* 	        &gt;20 cases</a:t>
            </a:r>
          </a:p>
          <a:p>
            <a:r>
              <a:rPr lang="en-US" sz="2800" dirty="0">
                <a:latin typeface="Calibri" panose="020F0502020204030204" pitchFamily="34" charset="0"/>
              </a:rPr>
              <a:t>Malaria					            4</a:t>
            </a:r>
          </a:p>
          <a:p>
            <a:r>
              <a:rPr lang="en-US" sz="2800" dirty="0">
                <a:latin typeface="Calibri" panose="020F0502020204030204" pitchFamily="34" charset="0"/>
              </a:rPr>
              <a:t>Bed bugs 				     	            0	</a:t>
            </a:r>
          </a:p>
          <a:p>
            <a:endParaRPr lang="en-US" sz="2800" dirty="0">
              <a:latin typeface="Calibri" panose="020F0502020204030204" pitchFamily="34" charset="0"/>
            </a:endParaRPr>
          </a:p>
          <a:p>
            <a:r>
              <a:rPr lang="en-US" sz="2800" dirty="0">
                <a:latin typeface="Calibri" panose="020F0502020204030204" pitchFamily="34" charset="0"/>
              </a:rPr>
              <a:t>Number of deaths in US in 2009 = 2,436,682</a:t>
            </a:r>
          </a:p>
          <a:p>
            <a:r>
              <a:rPr lang="en-US" sz="2800" dirty="0">
                <a:latin typeface="Calibri" panose="020F0502020204030204" pitchFamily="34" charset="0"/>
              </a:rPr>
              <a:t>* Applied for bed bug control</a:t>
            </a:r>
          </a:p>
        </p:txBody>
      </p:sp>
      <p:sp>
        <p:nvSpPr>
          <p:cNvPr id="2" name="Rectangle 1"/>
          <p:cNvSpPr/>
          <p:nvPr/>
        </p:nvSpPr>
        <p:spPr>
          <a:xfrm>
            <a:off x="457200" y="5065748"/>
            <a:ext cx="7239000" cy="415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4232564"/>
            <a:ext cx="7239000" cy="4156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928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76200"/>
            <a:ext cx="8229600" cy="1249362"/>
          </a:xfrm>
        </p:spPr>
        <p:txBody>
          <a:bodyPr>
            <a:normAutofit/>
          </a:bodyPr>
          <a:lstStyle/>
          <a:p>
            <a:r>
              <a:rPr lang="en-US" sz="4000" cap="none" dirty="0">
                <a:solidFill>
                  <a:srgbClr val="FFFF00"/>
                </a:solidFill>
                <a:effectLst/>
                <a:latin typeface="Calibri" panose="020F0502020204030204" pitchFamily="34" charset="0"/>
              </a:rPr>
              <a:t>Bed bugs everywhere not just homes</a:t>
            </a:r>
          </a:p>
        </p:txBody>
      </p:sp>
      <p:sp>
        <p:nvSpPr>
          <p:cNvPr id="61443" name="Content Placeholder 2"/>
          <p:cNvSpPr>
            <a:spLocks noGrp="1"/>
          </p:cNvSpPr>
          <p:nvPr>
            <p:ph idx="1"/>
          </p:nvPr>
        </p:nvSpPr>
        <p:spPr>
          <a:xfrm>
            <a:off x="685800" y="1036637"/>
            <a:ext cx="8001000" cy="4525963"/>
          </a:xfrm>
        </p:spPr>
        <p:txBody>
          <a:bodyPr/>
          <a:lstStyle/>
          <a:p>
            <a:r>
              <a:rPr lang="en-US" sz="3600" dirty="0">
                <a:latin typeface="Calibri" panose="020F0502020204030204" pitchFamily="34" charset="0"/>
              </a:rPr>
              <a:t>Medical</a:t>
            </a:r>
          </a:p>
          <a:p>
            <a:r>
              <a:rPr lang="en-US" sz="3600" dirty="0">
                <a:latin typeface="Calibri" panose="020F0502020204030204" pitchFamily="34" charset="0"/>
              </a:rPr>
              <a:t>Cinemas</a:t>
            </a:r>
          </a:p>
          <a:p>
            <a:r>
              <a:rPr lang="en-US" sz="3600" dirty="0">
                <a:latin typeface="Calibri" panose="020F0502020204030204" pitchFamily="34" charset="0"/>
              </a:rPr>
              <a:t>Libraries</a:t>
            </a:r>
          </a:p>
          <a:p>
            <a:r>
              <a:rPr lang="en-US" sz="3600" dirty="0">
                <a:latin typeface="Calibri" panose="020F0502020204030204" pitchFamily="34" charset="0"/>
              </a:rPr>
              <a:t>Elder/disabled care</a:t>
            </a:r>
          </a:p>
          <a:p>
            <a:r>
              <a:rPr lang="en-US" sz="3600" dirty="0">
                <a:latin typeface="Calibri" panose="020F0502020204030204" pitchFamily="34" charset="0"/>
              </a:rPr>
              <a:t>Cinemas/theatres</a:t>
            </a:r>
          </a:p>
          <a:p>
            <a:r>
              <a:rPr lang="en-US" sz="3600" dirty="0">
                <a:latin typeface="Calibri" panose="020F0502020204030204" pitchFamily="34" charset="0"/>
              </a:rPr>
              <a:t>Retail outlets</a:t>
            </a:r>
          </a:p>
          <a:p>
            <a:r>
              <a:rPr lang="en-US" sz="3600" dirty="0">
                <a:latin typeface="Calibri" panose="020F0502020204030204" pitchFamily="34" charset="0"/>
              </a:rPr>
              <a:t>Transportation</a:t>
            </a:r>
          </a:p>
          <a:p>
            <a:r>
              <a:rPr lang="en-US" sz="3600" dirty="0">
                <a:latin typeface="Calibri" panose="020F0502020204030204" pitchFamily="34" charset="0"/>
              </a:rPr>
              <a:t>Schools/childcare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497" y="4724400"/>
            <a:ext cx="2483669" cy="1847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14" y="1036637"/>
            <a:ext cx="7792895" cy="5844671"/>
          </a:xfrm>
          <a:prstGeom prst="rect">
            <a:avLst/>
          </a:prstGeom>
          <a:ln>
            <a:noFill/>
          </a:ln>
          <a:effectLst>
            <a:softEdge rad="112500"/>
          </a:effectLst>
        </p:spPr>
      </p:pic>
    </p:spTree>
    <p:extLst>
      <p:ext uri="{BB962C8B-B14F-4D97-AF65-F5344CB8AC3E}">
        <p14:creationId xmlns:p14="http://schemas.microsoft.com/office/powerpoint/2010/main" val="3584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685800" y="14654"/>
            <a:ext cx="7772400" cy="1219200"/>
          </a:xfrm>
        </p:spPr>
        <p:txBody>
          <a:bodyPr/>
          <a:lstStyle/>
          <a:p>
            <a:r>
              <a:rPr lang="en-US" dirty="0">
                <a:solidFill>
                  <a:schemeClr val="bg1"/>
                </a:solidFill>
                <a:effectLst/>
                <a:latin typeface="Calibri" panose="020F0502020204030204" pitchFamily="34" charset="0"/>
              </a:rPr>
              <a:t>Places most likely to have bed bug infestations</a:t>
            </a:r>
          </a:p>
        </p:txBody>
      </p:sp>
      <p:sp>
        <p:nvSpPr>
          <p:cNvPr id="3" name="TPAnswers"/>
          <p:cNvSpPr>
            <a:spLocks noGrp="1"/>
          </p:cNvSpPr>
          <p:nvPr>
            <p:ph type="body" idx="1"/>
            <p:custDataLst>
              <p:tags r:id="rId3"/>
            </p:custDataLst>
          </p:nvPr>
        </p:nvSpPr>
        <p:spPr>
          <a:xfrm>
            <a:off x="364435" y="1589358"/>
            <a:ext cx="3581400" cy="4454525"/>
          </a:xfrm>
        </p:spPr>
        <p:txBody>
          <a:bodyPr>
            <a:noAutofit/>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Homes and places where people sleep</a:t>
            </a:r>
          </a:p>
          <a:p>
            <a:pPr marL="514350" indent="-514350">
              <a:spcAft>
                <a:spcPts val="0"/>
              </a:spcAft>
              <a:buClr>
                <a:schemeClr val="accent2">
                  <a:lumMod val="50000"/>
                </a:schemeClr>
              </a:buClr>
              <a:buFont typeface="Wingdings" pitchFamily="2" charset="2"/>
              <a:buAutoNum type="alphaUcPeriod"/>
            </a:pPr>
            <a:r>
              <a:rPr lang="en-US" sz="2400">
                <a:solidFill>
                  <a:schemeClr val="bg1"/>
                </a:solidFill>
                <a:effectLst/>
                <a:latin typeface="Calibri" panose="020F0502020204030204" pitchFamily="34" charset="0"/>
              </a:rPr>
              <a:t>Offices </a:t>
            </a:r>
            <a:endParaRPr lang="en-US" sz="2400" dirty="0">
              <a:solidFill>
                <a:schemeClr val="bg1"/>
              </a:solidFill>
              <a:effectLst/>
              <a:latin typeface="Calibri" panose="020F0502020204030204" pitchFamily="34" charset="0"/>
            </a:endParaRPr>
          </a:p>
          <a:p>
            <a:pPr marL="514350" indent="-514350">
              <a:spcAft>
                <a:spcPts val="0"/>
              </a:spcAft>
              <a:buClr>
                <a:schemeClr val="accent2">
                  <a:lumMod val="50000"/>
                </a:schemeClr>
              </a:buClr>
              <a:buFont typeface="Wingdings" pitchFamily="2" charset="2"/>
              <a:buAutoNum type="alphaUcPeriod"/>
            </a:pPr>
            <a:r>
              <a:rPr lang="en-US">
                <a:solidFill>
                  <a:schemeClr val="bg1"/>
                </a:solidFill>
                <a:latin typeface="Calibri" panose="020F0502020204030204" pitchFamily="34" charset="0"/>
              </a:rPr>
              <a:t>Schools</a:t>
            </a:r>
            <a:endParaRPr lang="en-US" sz="2400" dirty="0">
              <a:solidFill>
                <a:schemeClr val="bg1"/>
              </a:solidFill>
              <a:effectLst/>
              <a:latin typeface="Calibri" panose="020F0502020204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422743471"/>
              </p:ext>
            </p:extLst>
          </p:nvPr>
        </p:nvGraphicFramePr>
        <p:xfrm>
          <a:off x="3962400" y="1676400"/>
          <a:ext cx="4938713" cy="4280442"/>
        </p:xfrm>
        <a:graphic>
          <a:graphicData uri="http://schemas.openxmlformats.org/presentationml/2006/ole">
            <mc:AlternateContent xmlns:mc="http://schemas.openxmlformats.org/markup-compatibility/2006">
              <mc:Choice xmlns:v="urn:schemas-microsoft-com:vml" Requires="v">
                <p:oleObj spid="_x0000_s6179" name="Chart" r:id="rId8" imgW="4571946" imgH="5143608" progId="MSGraph.Chart.8">
                  <p:embed followColorScheme="full"/>
                </p:oleObj>
              </mc:Choice>
              <mc:Fallback>
                <p:oleObj name="Chart" r:id="rId8" imgW="4571946" imgH="5143608" progId="MSGraph.Chart.8">
                  <p:embed followColorScheme="full"/>
                  <p:pic>
                    <p:nvPicPr>
                      <p:cNvPr id="0" name=""/>
                      <p:cNvPicPr/>
                      <p:nvPr/>
                    </p:nvPicPr>
                    <p:blipFill>
                      <a:blip r:embed="rId9"/>
                      <a:stretch>
                        <a:fillRect/>
                      </a:stretch>
                    </p:blipFill>
                    <p:spPr>
                      <a:xfrm>
                        <a:off x="3962400" y="1676400"/>
                        <a:ext cx="4938713" cy="4280442"/>
                      </a:xfrm>
                      <a:prstGeom prst="rect">
                        <a:avLst/>
                      </a:prstGeom>
                    </p:spPr>
                  </p:pic>
                </p:oleObj>
              </mc:Fallback>
            </mc:AlternateContent>
          </a:graphicData>
        </a:graphic>
      </p:graphicFrame>
      <p:sp>
        <p:nvSpPr>
          <p:cNvPr id="7" name="CAI1"/>
          <p:cNvSpPr/>
          <p:nvPr>
            <p:custDataLst>
              <p:tags r:id="rId5"/>
            </p:custDataLst>
          </p:nvPr>
        </p:nvSpPr>
        <p:spPr>
          <a:xfrm rot="10800000">
            <a:off x="69795" y="1635078"/>
            <a:ext cx="368300" cy="3683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PResponseCounter" hidden="1"/>
          <p:cNvSpPr/>
          <p:nvPr>
            <p:custDataLst>
              <p:tags r:id="rId6"/>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28</a:t>
            </a:r>
          </a:p>
        </p:txBody>
      </p:sp>
    </p:spTree>
    <p:custDataLst>
      <p:tags r:id="rId2"/>
    </p:custDataLst>
    <p:extLst>
      <p:ext uri="{BB962C8B-B14F-4D97-AF65-F5344CB8AC3E}">
        <p14:creationId xmlns:p14="http://schemas.microsoft.com/office/powerpoint/2010/main" val="2393914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685800" y="14654"/>
            <a:ext cx="7772400" cy="1219200"/>
          </a:xfrm>
        </p:spPr>
        <p:txBody>
          <a:bodyPr/>
          <a:lstStyle/>
          <a:p>
            <a:r>
              <a:rPr lang="en-US" dirty="0">
                <a:solidFill>
                  <a:schemeClr val="bg1"/>
                </a:solidFill>
                <a:effectLst/>
                <a:latin typeface="Calibri" panose="020F0502020204030204" pitchFamily="34" charset="0"/>
              </a:rPr>
              <a:t>Bed Bugs can disperse by……..</a:t>
            </a:r>
          </a:p>
        </p:txBody>
      </p:sp>
      <p:sp>
        <p:nvSpPr>
          <p:cNvPr id="3" name="TPAnswers"/>
          <p:cNvSpPr>
            <a:spLocks noGrp="1"/>
          </p:cNvSpPr>
          <p:nvPr>
            <p:ph type="body" idx="1"/>
            <p:custDataLst>
              <p:tags r:id="rId3"/>
            </p:custDataLst>
          </p:nvPr>
        </p:nvSpPr>
        <p:spPr>
          <a:xfrm>
            <a:off x="381000" y="1201737"/>
            <a:ext cx="3581400" cy="4454525"/>
          </a:xfrm>
        </p:spPr>
        <p:txBody>
          <a:bodyPr>
            <a:noAutofit/>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Flying and jumping on to new hosts</a:t>
            </a:r>
            <a:endParaRPr lang="en-US" sz="2400" dirty="0">
              <a:solidFill>
                <a:schemeClr val="bg1"/>
              </a:solidFill>
              <a:effectLst/>
              <a:latin typeface="Calibri" panose="020F0502020204030204" pitchFamily="34" charset="0"/>
            </a:endParaRPr>
          </a:p>
          <a:p>
            <a:pPr marL="514350" indent="-514350">
              <a:spcAft>
                <a:spcPts val="0"/>
              </a:spcAft>
              <a:buClr>
                <a:schemeClr val="accent2">
                  <a:lumMod val="50000"/>
                </a:schemeClr>
              </a:buClr>
              <a:buFont typeface="Wingdings" pitchFamily="2" charset="2"/>
              <a:buAutoNum type="alphaUcPeriod"/>
            </a:pPr>
            <a:r>
              <a:rPr lang="en-US" sz="2400" dirty="0">
                <a:solidFill>
                  <a:schemeClr val="bg1"/>
                </a:solidFill>
                <a:effectLst/>
                <a:latin typeface="Calibri" panose="020F0502020204030204" pitchFamily="34" charset="0"/>
              </a:rPr>
              <a:t>Crawling on to clothing, backpacks, shoes and personal items of hosts </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Attaching to pets and dropping off when they sense a human host</a:t>
            </a:r>
            <a:endParaRPr lang="en-US" sz="2400" dirty="0">
              <a:solidFill>
                <a:schemeClr val="bg1"/>
              </a:solidFill>
              <a:effectLst/>
              <a:latin typeface="Calibri" panose="020F0502020204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72501776"/>
              </p:ext>
            </p:extLst>
          </p:nvPr>
        </p:nvGraphicFramePr>
        <p:xfrm>
          <a:off x="3962400" y="1676400"/>
          <a:ext cx="4938713" cy="4280442"/>
        </p:xfrm>
        <a:graphic>
          <a:graphicData uri="http://schemas.openxmlformats.org/presentationml/2006/ole">
            <mc:AlternateContent xmlns:mc="http://schemas.openxmlformats.org/markup-compatibility/2006">
              <mc:Choice xmlns:v="urn:schemas-microsoft-com:vml" Requires="v">
                <p:oleObj spid="_x0000_s7203" name="Chart" r:id="rId9" imgW="4571946" imgH="5143608" progId="MSGraph.Chart.8">
                  <p:embed followColorScheme="full"/>
                </p:oleObj>
              </mc:Choice>
              <mc:Fallback>
                <p:oleObj name="Chart" r:id="rId9" imgW="4571946" imgH="5143608" progId="MSGraph.Chart.8">
                  <p:embed followColorScheme="full"/>
                  <p:pic>
                    <p:nvPicPr>
                      <p:cNvPr id="0" name=""/>
                      <p:cNvPicPr/>
                      <p:nvPr/>
                    </p:nvPicPr>
                    <p:blipFill>
                      <a:blip r:embed="rId10"/>
                      <a:stretch>
                        <a:fillRect/>
                      </a:stretch>
                    </p:blipFill>
                    <p:spPr>
                      <a:xfrm>
                        <a:off x="3962400" y="1676400"/>
                        <a:ext cx="4938713" cy="4280442"/>
                      </a:xfrm>
                      <a:prstGeom prst="rect">
                        <a:avLst/>
                      </a:prstGeom>
                    </p:spPr>
                  </p:pic>
                </p:oleObj>
              </mc:Fallback>
            </mc:AlternateContent>
          </a:graphicData>
        </a:graphic>
      </p:graphicFrame>
      <p:sp>
        <p:nvSpPr>
          <p:cNvPr id="6" name="CAI1"/>
          <p:cNvSpPr/>
          <p:nvPr>
            <p:custDataLst>
              <p:tags r:id="rId5"/>
            </p:custDataLst>
          </p:nvPr>
        </p:nvSpPr>
        <p:spPr>
          <a:xfrm rot="10800000">
            <a:off x="25400" y="2127144"/>
            <a:ext cx="444500" cy="4445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PResponseCounter" hidden="1"/>
          <p:cNvSpPr/>
          <p:nvPr>
            <p:custDataLst>
              <p:tags r:id="rId6"/>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28</a:t>
            </a:r>
          </a:p>
        </p:txBody>
      </p:sp>
    </p:spTree>
    <p:custDataLst>
      <p:tags r:id="rId2"/>
    </p:custDataLst>
    <p:extLst>
      <p:ext uri="{BB962C8B-B14F-4D97-AF65-F5344CB8AC3E}">
        <p14:creationId xmlns:p14="http://schemas.microsoft.com/office/powerpoint/2010/main" val="961531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362" name="TPQuestion"/>
          <p:cNvSpPr>
            <a:spLocks noGrp="1"/>
          </p:cNvSpPr>
          <p:nvPr>
            <p:ph type="title"/>
          </p:nvPr>
        </p:nvSpPr>
        <p:spPr>
          <a:xfrm>
            <a:off x="434789" y="323643"/>
            <a:ext cx="8229600" cy="857250"/>
          </a:xfrm>
        </p:spPr>
        <p:txBody>
          <a:bodyPr>
            <a:normAutofit/>
          </a:bodyPr>
          <a:lstStyle/>
          <a:p>
            <a:r>
              <a:rPr lang="en-US" altLang="en-US" dirty="0">
                <a:solidFill>
                  <a:schemeClr val="bg1"/>
                </a:solidFill>
                <a:latin typeface="Calibri" panose="020F0502020204030204" pitchFamily="34" charset="0"/>
              </a:rPr>
              <a:t>Bed bugs harm us by…</a:t>
            </a:r>
          </a:p>
        </p:txBody>
      </p:sp>
      <p:sp>
        <p:nvSpPr>
          <p:cNvPr id="15363" name="TPAnswers"/>
          <p:cNvSpPr>
            <a:spLocks noGrp="1"/>
          </p:cNvSpPr>
          <p:nvPr>
            <p:ph type="body" idx="1"/>
            <p:custDataLst>
              <p:tags r:id="rId3"/>
            </p:custDataLst>
          </p:nvPr>
        </p:nvSpPr>
        <p:spPr>
          <a:xfrm>
            <a:off x="476250" y="1216752"/>
            <a:ext cx="4476749" cy="3186602"/>
          </a:xfrm>
        </p:spPr>
        <p:txBody>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Biting, feeding on our blood, disturbing sleep</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Transmitting deadly blood-borne diseases  </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Staining beds, bedding, clothes and furniture</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Causing adverse social and financial effects</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Attacking and infesting our pets</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675266053"/>
              </p:ext>
            </p:extLst>
          </p:nvPr>
        </p:nvGraphicFramePr>
        <p:xfrm>
          <a:off x="5263486" y="2133600"/>
          <a:ext cx="3408759" cy="3835447"/>
        </p:xfrm>
        <a:graphic>
          <a:graphicData uri="http://schemas.openxmlformats.org/presentationml/2006/ole">
            <mc:AlternateContent xmlns:mc="http://schemas.openxmlformats.org/markup-compatibility/2006">
              <mc:Choice xmlns:v="urn:schemas-microsoft-com:vml" Requires="v">
                <p:oleObj spid="_x0000_s8227" name="Chart" r:id="rId11" imgW="4571946" imgH="5143608" progId="MSGraph.Chart.8">
                  <p:embed followColorScheme="full"/>
                </p:oleObj>
              </mc:Choice>
              <mc:Fallback>
                <p:oleObj name="Chart" r:id="rId11" imgW="4571946" imgH="5143608" progId="MSGraph.Chart.8">
                  <p:embed followColorScheme="full"/>
                  <p:pic>
                    <p:nvPicPr>
                      <p:cNvPr id="0" name=""/>
                      <p:cNvPicPr>
                        <a:picLocks noChangeAspect="1" noChangeArrowheads="1"/>
                      </p:cNvPicPr>
                      <p:nvPr/>
                    </p:nvPicPr>
                    <p:blipFill>
                      <a:blip r:embed="rId12"/>
                      <a:srcRect/>
                      <a:stretch>
                        <a:fillRect/>
                      </a:stretch>
                    </p:blipFill>
                    <p:spPr bwMode="auto">
                      <a:xfrm>
                        <a:off x="5263486" y="2133600"/>
                        <a:ext cx="3408759" cy="3835447"/>
                      </a:xfrm>
                      <a:prstGeom prst="rect">
                        <a:avLst/>
                      </a:prstGeom>
                      <a:noFill/>
                      <a:ln>
                        <a:noFill/>
                      </a:ln>
                      <a:extLst/>
                    </p:spPr>
                  </p:pic>
                </p:oleObj>
              </mc:Fallback>
            </mc:AlternateContent>
          </a:graphicData>
        </a:graphic>
      </p:graphicFrame>
      <p:sp>
        <p:nvSpPr>
          <p:cNvPr id="2" name="CAI1"/>
          <p:cNvSpPr/>
          <p:nvPr>
            <p:custDataLst>
              <p:tags r:id="rId5"/>
            </p:custDataLst>
          </p:nvPr>
        </p:nvSpPr>
        <p:spPr>
          <a:xfrm rot="10800000">
            <a:off x="181610" y="1262472"/>
            <a:ext cx="368300" cy="3683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I2"/>
          <p:cNvSpPr/>
          <p:nvPr>
            <p:custDataLst>
              <p:tags r:id="rId6"/>
            </p:custDataLst>
          </p:nvPr>
        </p:nvSpPr>
        <p:spPr>
          <a:xfrm rot="10800000">
            <a:off x="181610" y="2921431"/>
            <a:ext cx="368300" cy="3683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I3"/>
          <p:cNvSpPr/>
          <p:nvPr>
            <p:custDataLst>
              <p:tags r:id="rId7"/>
            </p:custDataLst>
          </p:nvPr>
        </p:nvSpPr>
        <p:spPr>
          <a:xfrm rot="10800000">
            <a:off x="181610" y="3726102"/>
            <a:ext cx="368300" cy="3683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ResponseCounter" hidden="1"/>
          <p:cNvSpPr/>
          <p:nvPr>
            <p:custDataLst>
              <p:tags r:id="rId8"/>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28</a:t>
            </a:r>
          </a:p>
        </p:txBody>
      </p:sp>
    </p:spTree>
    <p:custDataLst>
      <p:tags r:id="rId2"/>
    </p:custDataLst>
    <p:extLst>
      <p:ext uri="{BB962C8B-B14F-4D97-AF65-F5344CB8AC3E}">
        <p14:creationId xmlns:p14="http://schemas.microsoft.com/office/powerpoint/2010/main" val="34141908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2" grpId="0" animBg="1"/>
      <p:bldP spid="3"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685800" y="14654"/>
            <a:ext cx="7772400" cy="1219200"/>
          </a:xfrm>
        </p:spPr>
        <p:txBody>
          <a:bodyPr/>
          <a:lstStyle/>
          <a:p>
            <a:r>
              <a:rPr lang="en-US" dirty="0">
                <a:solidFill>
                  <a:schemeClr val="bg1"/>
                </a:solidFill>
                <a:effectLst/>
                <a:latin typeface="Calibri" panose="020F0502020204030204" pitchFamily="34" charset="0"/>
              </a:rPr>
              <a:t>The size of an adult bed bug is ……..</a:t>
            </a:r>
          </a:p>
        </p:txBody>
      </p:sp>
      <p:sp>
        <p:nvSpPr>
          <p:cNvPr id="3" name="TPAnswers"/>
          <p:cNvSpPr>
            <a:spLocks noGrp="1"/>
          </p:cNvSpPr>
          <p:nvPr>
            <p:ph type="body" idx="1"/>
            <p:custDataLst>
              <p:tags r:id="rId3"/>
            </p:custDataLst>
          </p:nvPr>
        </p:nvSpPr>
        <p:spPr>
          <a:xfrm>
            <a:off x="381000" y="1201737"/>
            <a:ext cx="3581400" cy="4454525"/>
          </a:xfrm>
        </p:spPr>
        <p:txBody>
          <a:bodyPr>
            <a:noAutofit/>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The size of a pin head at first, and the size of a pea after feeding</a:t>
            </a:r>
          </a:p>
          <a:p>
            <a:pPr marL="514350" indent="-514350">
              <a:spcAft>
                <a:spcPts val="0"/>
              </a:spcAft>
              <a:buClr>
                <a:schemeClr val="accent2">
                  <a:lumMod val="50000"/>
                </a:schemeClr>
              </a:buClr>
              <a:buFont typeface="Wingdings" pitchFamily="2" charset="2"/>
              <a:buAutoNum type="alphaUcPeriod"/>
            </a:pPr>
            <a:r>
              <a:rPr lang="en-US" sz="2400" dirty="0">
                <a:solidFill>
                  <a:schemeClr val="bg1"/>
                </a:solidFill>
                <a:effectLst/>
                <a:latin typeface="Calibri" panose="020F0502020204030204" pitchFamily="34" charset="0"/>
              </a:rPr>
              <a:t>About the size of a sesame seed </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About the size of an apple seed</a:t>
            </a:r>
            <a:endParaRPr lang="en-US" sz="2400" dirty="0">
              <a:solidFill>
                <a:schemeClr val="bg1"/>
              </a:solidFill>
              <a:effectLst/>
              <a:latin typeface="Calibri" panose="020F0502020204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437976773"/>
              </p:ext>
            </p:extLst>
          </p:nvPr>
        </p:nvGraphicFramePr>
        <p:xfrm>
          <a:off x="4343400" y="2362200"/>
          <a:ext cx="4633913" cy="4280442"/>
        </p:xfrm>
        <a:graphic>
          <a:graphicData uri="http://schemas.openxmlformats.org/presentationml/2006/ole">
            <mc:AlternateContent xmlns:mc="http://schemas.openxmlformats.org/markup-compatibility/2006">
              <mc:Choice xmlns:v="urn:schemas-microsoft-com:vml" Requires="v">
                <p:oleObj spid="_x0000_s9251" name="Chart" r:id="rId8" imgW="4571946" imgH="5143608" progId="MSGraph.Chart.8">
                  <p:embed followColorScheme="full"/>
                </p:oleObj>
              </mc:Choice>
              <mc:Fallback>
                <p:oleObj name="Chart" r:id="rId8" imgW="4571946" imgH="5143608" progId="MSGraph.Chart.8">
                  <p:embed followColorScheme="full"/>
                  <p:pic>
                    <p:nvPicPr>
                      <p:cNvPr id="0" name=""/>
                      <p:cNvPicPr/>
                      <p:nvPr/>
                    </p:nvPicPr>
                    <p:blipFill>
                      <a:blip r:embed="rId9"/>
                      <a:stretch>
                        <a:fillRect/>
                      </a:stretch>
                    </p:blipFill>
                    <p:spPr>
                      <a:xfrm>
                        <a:off x="4343400" y="2362200"/>
                        <a:ext cx="4633913" cy="4280442"/>
                      </a:xfrm>
                      <a:prstGeom prst="rect">
                        <a:avLst/>
                      </a:prstGeom>
                    </p:spPr>
                  </p:pic>
                </p:oleObj>
              </mc:Fallback>
            </mc:AlternateContent>
          </a:graphicData>
        </a:graphic>
      </p:graphicFrame>
      <p:sp>
        <p:nvSpPr>
          <p:cNvPr id="6" name="CAI1"/>
          <p:cNvSpPr/>
          <p:nvPr>
            <p:custDataLst>
              <p:tags r:id="rId5"/>
            </p:custDataLst>
          </p:nvPr>
        </p:nvSpPr>
        <p:spPr>
          <a:xfrm rot="10800000">
            <a:off x="158750" y="3206750"/>
            <a:ext cx="444500" cy="4445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PResponseCounter" hidden="1"/>
          <p:cNvSpPr/>
          <p:nvPr>
            <p:custDataLst>
              <p:tags r:id="rId6"/>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28</a:t>
            </a:r>
          </a:p>
        </p:txBody>
      </p:sp>
    </p:spTree>
    <p:custDataLst>
      <p:tags r:id="rId2"/>
    </p:custDataLst>
    <p:extLst>
      <p:ext uri="{BB962C8B-B14F-4D97-AF65-F5344CB8AC3E}">
        <p14:creationId xmlns:p14="http://schemas.microsoft.com/office/powerpoint/2010/main" val="2143008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1249362"/>
          </a:xfrm>
        </p:spPr>
        <p:txBody>
          <a:bodyPr>
            <a:noAutofit/>
          </a:bodyPr>
          <a:lstStyle/>
          <a:p>
            <a:pPr algn="r" eaLnBrk="1" hangingPunct="1"/>
            <a:r>
              <a:rPr lang="en-US" sz="4000" cap="none" dirty="0">
                <a:solidFill>
                  <a:srgbClr val="FFFF00"/>
                </a:solidFill>
                <a:effectLst/>
                <a:latin typeface="Calibri" panose="020F0502020204030204" pitchFamily="34" charset="0"/>
              </a:rPr>
              <a:t>Disinformation</a:t>
            </a:r>
            <a:br>
              <a:rPr lang="en-US" sz="4000" cap="none" dirty="0">
                <a:solidFill>
                  <a:srgbClr val="FFFF00"/>
                </a:solidFill>
                <a:effectLst/>
                <a:latin typeface="Calibri" panose="020F0502020204030204" pitchFamily="34" charset="0"/>
              </a:rPr>
            </a:br>
            <a:endParaRPr lang="en-US" sz="4000" cap="none" dirty="0">
              <a:solidFill>
                <a:srgbClr val="FFFF00"/>
              </a:solidFill>
              <a:effectLst/>
              <a:latin typeface="Calibri" panose="020F0502020204030204" pitchFamily="34" charset="0"/>
            </a:endParaRPr>
          </a:p>
        </p:txBody>
      </p:sp>
      <p:sp>
        <p:nvSpPr>
          <p:cNvPr id="2" name="Rectangle 1"/>
          <p:cNvSpPr/>
          <p:nvPr/>
        </p:nvSpPr>
        <p:spPr>
          <a:xfrm>
            <a:off x="381000" y="527506"/>
            <a:ext cx="8610600" cy="5724644"/>
          </a:xfrm>
          <a:prstGeom prst="rect">
            <a:avLst/>
          </a:prstGeom>
        </p:spPr>
        <p:txBody>
          <a:bodyPr wrap="square">
            <a:spAutoFit/>
          </a:bodyPr>
          <a:lstStyle/>
          <a:p>
            <a:r>
              <a:rPr lang="en-US" sz="2400" dirty="0">
                <a:latin typeface="Calibri" panose="020F0502020204030204" pitchFamily="34" charset="0"/>
              </a:rPr>
              <a:t>Disturbing New Trend: </a:t>
            </a:r>
            <a:br>
              <a:rPr lang="en-US" sz="2400" dirty="0">
                <a:latin typeface="Calibri" panose="020F0502020204030204" pitchFamily="34" charset="0"/>
              </a:rPr>
            </a:br>
            <a:r>
              <a:rPr lang="en-US" sz="2400" dirty="0">
                <a:latin typeface="Calibri" panose="020F0502020204030204" pitchFamily="34" charset="0"/>
              </a:rPr>
              <a:t>Kids Are Now Smoking Bed Bugs To Get High</a:t>
            </a:r>
          </a:p>
          <a:p>
            <a:endParaRPr lang="en-US" sz="1400" dirty="0">
              <a:latin typeface="Calibri" panose="020F0502020204030204" pitchFamily="34" charset="0"/>
            </a:endParaRPr>
          </a:p>
          <a:p>
            <a:r>
              <a:rPr lang="en-US" sz="2300" dirty="0">
                <a:latin typeface="Calibri" panose="020F0502020204030204" pitchFamily="34" charset="0"/>
              </a:rPr>
              <a:t>“Just when us adults thought that the children of today couldn’t get any more stupid, they come up with a new and amazing way to get high, rewriting the definition of probably a bad idea.”</a:t>
            </a:r>
          </a:p>
          <a:p>
            <a:endParaRPr lang="en-US" sz="1400" dirty="0">
              <a:latin typeface="Calibri" panose="020F0502020204030204" pitchFamily="34" charset="0"/>
            </a:endParaRPr>
          </a:p>
          <a:p>
            <a:r>
              <a:rPr lang="en-US" sz="2300" dirty="0">
                <a:latin typeface="Calibri" panose="020F0502020204030204" pitchFamily="34" charset="0"/>
              </a:rPr>
              <a:t>This fad originated in Arizona, where a group of kids thought up the bright idea of capturing bed bugs, crushing up the bodies, and inserting the pieces </a:t>
            </a:r>
            <a:br>
              <a:rPr lang="en-US" sz="2300" dirty="0">
                <a:latin typeface="Calibri" panose="020F0502020204030204" pitchFamily="34" charset="0"/>
              </a:rPr>
            </a:br>
            <a:r>
              <a:rPr lang="en-US" sz="2300" dirty="0">
                <a:latin typeface="Calibri" panose="020F0502020204030204" pitchFamily="34" charset="0"/>
              </a:rPr>
              <a:t>into “bongs”. The children then light the </a:t>
            </a:r>
            <a:br>
              <a:rPr lang="en-US" sz="2300" dirty="0">
                <a:latin typeface="Calibri" panose="020F0502020204030204" pitchFamily="34" charset="0"/>
              </a:rPr>
            </a:br>
            <a:r>
              <a:rPr lang="en-US" sz="2300" dirty="0">
                <a:latin typeface="Calibri" panose="020F0502020204030204" pitchFamily="34" charset="0"/>
              </a:rPr>
              <a:t>bongs and inhale the fumes.</a:t>
            </a:r>
          </a:p>
          <a:p>
            <a:endParaRPr lang="en-US" sz="1400" dirty="0">
              <a:latin typeface="Calibri" panose="020F0502020204030204" pitchFamily="34" charset="0"/>
            </a:endParaRPr>
          </a:p>
          <a:p>
            <a:r>
              <a:rPr lang="en-US" sz="2300" dirty="0">
                <a:latin typeface="Calibri" panose="020F0502020204030204" pitchFamily="34" charset="0"/>
              </a:rPr>
              <a:t>Inhaling the smoke coming off of the bed bug pieces, they experience visual and auditory hallucinations. Bed bugs are known in the scientific community to secrete an active hallucinogenic chemical, that produces a feeling that resembles “walking on wet concrete.”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493" y="3581400"/>
            <a:ext cx="1881188" cy="11983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143000" y="87868"/>
            <a:ext cx="4572000" cy="369332"/>
          </a:xfrm>
          <a:prstGeom prst="rect">
            <a:avLst/>
          </a:prstGeom>
        </p:spPr>
        <p:txBody>
          <a:bodyPr>
            <a:spAutoFit/>
          </a:bodyPr>
          <a:lstStyle/>
          <a:p>
            <a:r>
              <a:rPr lang="en-US" dirty="0">
                <a:solidFill>
                  <a:schemeClr val="accent2">
                    <a:lumMod val="40000"/>
                    <a:lumOff val="60000"/>
                  </a:schemeClr>
                </a:solidFill>
                <a:latin typeface="Calibri" panose="020F0502020204030204" pitchFamily="34" charset="0"/>
              </a:rPr>
              <a:t>Modern Woman Digest </a:t>
            </a:r>
          </a:p>
        </p:txBody>
      </p:sp>
    </p:spTree>
    <p:extLst>
      <p:ext uri="{BB962C8B-B14F-4D97-AF65-F5344CB8AC3E}">
        <p14:creationId xmlns:p14="http://schemas.microsoft.com/office/powerpoint/2010/main" val="382051704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267393" y="762000"/>
            <a:ext cx="6858000" cy="4724400"/>
          </a:xfrm>
          <a:prstGeom prst="rect">
            <a:avLst/>
          </a:prstGeom>
        </p:spPr>
        <p:txBody>
          <a:bodyP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a:solidFill>
                  <a:srgbClr val="002060"/>
                </a:solidFill>
                <a:effectLst/>
                <a:latin typeface="Calibri" panose="020F0502020204030204" pitchFamily="34" charset="0"/>
              </a:rPr>
              <a:t>Managing Bed Bugs….</a:t>
            </a:r>
          </a:p>
          <a:p>
            <a:endParaRPr lang="en-US" sz="4000" b="1" kern="0" cap="none" dirty="0">
              <a:solidFill>
                <a:srgbClr val="002060"/>
              </a:solidFill>
              <a:effectLst/>
              <a:latin typeface="Calibri" panose="020F0502020204030204" pitchFamily="34" charset="0"/>
            </a:endParaRPr>
          </a:p>
          <a:p>
            <a:r>
              <a:rPr lang="en-US" sz="4000" b="1" kern="0" cap="none" dirty="0">
                <a:solidFill>
                  <a:srgbClr val="002060"/>
                </a:solidFill>
                <a:effectLst/>
                <a:latin typeface="Calibri" panose="020F0502020204030204" pitchFamily="34" charset="0"/>
              </a:rPr>
              <a:t> </a:t>
            </a:r>
          </a:p>
          <a:p>
            <a:endParaRPr lang="en-US" sz="4000" b="1" kern="0" cap="none" dirty="0">
              <a:solidFill>
                <a:srgbClr val="002060"/>
              </a:solidFill>
              <a:effectLst/>
              <a:latin typeface="Calibri" panose="020F0502020204030204" pitchFamily="34" charset="0"/>
            </a:endParaRPr>
          </a:p>
          <a:p>
            <a:endParaRPr lang="en-US" sz="4000" b="1" kern="0" cap="none" dirty="0">
              <a:solidFill>
                <a:srgbClr val="002060"/>
              </a:solidFill>
              <a:effectLst/>
              <a:latin typeface="Calibri" panose="020F0502020204030204" pitchFamily="34" charset="0"/>
            </a:endParaRPr>
          </a:p>
          <a:p>
            <a:r>
              <a:rPr lang="en-US" sz="4000" b="1" kern="0" cap="none" dirty="0">
                <a:solidFill>
                  <a:srgbClr val="002060"/>
                </a:solidFill>
                <a:effectLst/>
                <a:latin typeface="Calibri" panose="020F0502020204030204" pitchFamily="34" charset="0"/>
              </a:rPr>
              <a:t>                       … to be continued</a:t>
            </a:r>
          </a:p>
        </p:txBody>
      </p:sp>
      <p:sp>
        <p:nvSpPr>
          <p:cNvPr id="4" name="Rectangle 3"/>
          <p:cNvSpPr/>
          <p:nvPr/>
        </p:nvSpPr>
        <p:spPr>
          <a:xfrm>
            <a:off x="4447607" y="3244334"/>
            <a:ext cx="248786" cy="369332"/>
          </a:xfrm>
          <a:prstGeom prst="rect">
            <a:avLst/>
          </a:prstGeom>
        </p:spPr>
        <p:txBody>
          <a:bodyPr wrap="none">
            <a:spAutoFit/>
          </a:bodyPr>
          <a:lstStyle/>
          <a:p>
            <a:r>
              <a:rPr lang="en-US" dirty="0"/>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940941"/>
            <a:ext cx="2587990" cy="5720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5919523"/>
            <a:ext cx="972005" cy="811696"/>
          </a:xfrm>
          <a:prstGeom prst="rect">
            <a:avLst/>
          </a:prstGeom>
        </p:spPr>
      </p:pic>
    </p:spTree>
    <p:extLst>
      <p:ext uri="{BB962C8B-B14F-4D97-AF65-F5344CB8AC3E}">
        <p14:creationId xmlns:p14="http://schemas.microsoft.com/office/powerpoint/2010/main" val="39280141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685800" y="14654"/>
            <a:ext cx="7772400" cy="1219200"/>
          </a:xfrm>
        </p:spPr>
        <p:txBody>
          <a:bodyPr/>
          <a:lstStyle/>
          <a:p>
            <a:r>
              <a:rPr lang="en-US" dirty="0">
                <a:solidFill>
                  <a:schemeClr val="bg1"/>
                </a:solidFill>
                <a:effectLst/>
                <a:latin typeface="Calibri" panose="020F0502020204030204" pitchFamily="34" charset="0"/>
              </a:rPr>
              <a:t>Bed Bugs can disperse by……..</a:t>
            </a:r>
          </a:p>
        </p:txBody>
      </p:sp>
      <p:sp>
        <p:nvSpPr>
          <p:cNvPr id="3" name="TPAnswers"/>
          <p:cNvSpPr>
            <a:spLocks noGrp="1"/>
          </p:cNvSpPr>
          <p:nvPr>
            <p:ph type="body" idx="1"/>
            <p:custDataLst>
              <p:tags r:id="rId3"/>
            </p:custDataLst>
          </p:nvPr>
        </p:nvSpPr>
        <p:spPr>
          <a:xfrm>
            <a:off x="381000" y="1201737"/>
            <a:ext cx="3581400" cy="4454525"/>
          </a:xfrm>
        </p:spPr>
        <p:txBody>
          <a:bodyPr>
            <a:noAutofit/>
          </a:bodyPr>
          <a:lstStyle/>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Flying and jumping on to new hosts</a:t>
            </a:r>
            <a:endParaRPr lang="en-US" sz="2400" dirty="0">
              <a:solidFill>
                <a:schemeClr val="bg1"/>
              </a:solidFill>
              <a:effectLst/>
              <a:latin typeface="Calibri" panose="020F0502020204030204" pitchFamily="34" charset="0"/>
            </a:endParaRPr>
          </a:p>
          <a:p>
            <a:pPr marL="514350" indent="-514350">
              <a:spcAft>
                <a:spcPts val="0"/>
              </a:spcAft>
              <a:buClr>
                <a:schemeClr val="accent2">
                  <a:lumMod val="50000"/>
                </a:schemeClr>
              </a:buClr>
              <a:buFont typeface="Wingdings" pitchFamily="2" charset="2"/>
              <a:buAutoNum type="alphaUcPeriod"/>
            </a:pPr>
            <a:r>
              <a:rPr lang="en-US" sz="2400" dirty="0">
                <a:solidFill>
                  <a:schemeClr val="bg1"/>
                </a:solidFill>
                <a:effectLst/>
                <a:latin typeface="Calibri" panose="020F0502020204030204" pitchFamily="34" charset="0"/>
              </a:rPr>
              <a:t>Crawling on to clothing, backpacks, shoes and personal items of hosts </a:t>
            </a:r>
          </a:p>
          <a:p>
            <a:pPr marL="514350" indent="-514350">
              <a:spcAft>
                <a:spcPts val="0"/>
              </a:spcAft>
              <a:buClr>
                <a:schemeClr val="accent2">
                  <a:lumMod val="50000"/>
                </a:schemeClr>
              </a:buClr>
              <a:buFont typeface="Wingdings" pitchFamily="2" charset="2"/>
              <a:buAutoNum type="alphaUcPeriod"/>
            </a:pPr>
            <a:r>
              <a:rPr lang="en-US" dirty="0">
                <a:solidFill>
                  <a:schemeClr val="bg1"/>
                </a:solidFill>
                <a:latin typeface="Calibri" panose="020F0502020204030204" pitchFamily="34" charset="0"/>
              </a:rPr>
              <a:t>Attaching to pet animals and dropping off when they sense a human host</a:t>
            </a:r>
            <a:endParaRPr lang="en-US" sz="2400" dirty="0">
              <a:solidFill>
                <a:schemeClr val="bg1"/>
              </a:solidFill>
              <a:effectLst/>
              <a:latin typeface="Calibri" panose="020F0502020204030204" pitchFamily="34" charset="0"/>
            </a:endParaRP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594933871"/>
              </p:ext>
            </p:extLst>
          </p:nvPr>
        </p:nvGraphicFramePr>
        <p:xfrm>
          <a:off x="3962400" y="1676400"/>
          <a:ext cx="4938713" cy="4280442"/>
        </p:xfrm>
        <a:graphic>
          <a:graphicData uri="http://schemas.openxmlformats.org/presentationml/2006/ole">
            <mc:AlternateContent xmlns:mc="http://schemas.openxmlformats.org/markup-compatibility/2006">
              <mc:Choice xmlns:v="urn:schemas-microsoft-com:vml" Requires="v">
                <p:oleObj spid="_x0000_s1064" name="Chart" r:id="rId7" imgW="4571946" imgH="5143608" progId="MSGraph.Chart.8">
                  <p:embed followColorScheme="full"/>
                </p:oleObj>
              </mc:Choice>
              <mc:Fallback>
                <p:oleObj name="Chart" r:id="rId7" imgW="4571946" imgH="5143608" progId="MSGraph.Chart.8">
                  <p:embed followColorScheme="full"/>
                  <p:pic>
                    <p:nvPicPr>
                      <p:cNvPr id="0" name=""/>
                      <p:cNvPicPr/>
                      <p:nvPr/>
                    </p:nvPicPr>
                    <p:blipFill>
                      <a:blip r:embed="rId8"/>
                      <a:stretch>
                        <a:fillRect/>
                      </a:stretch>
                    </p:blipFill>
                    <p:spPr>
                      <a:xfrm>
                        <a:off x="3962400" y="1676400"/>
                        <a:ext cx="4938713" cy="4280442"/>
                      </a:xfrm>
                      <a:prstGeom prst="rect">
                        <a:avLst/>
                      </a:prstGeom>
                    </p:spPr>
                  </p:pic>
                </p:oleObj>
              </mc:Fallback>
            </mc:AlternateContent>
          </a:graphicData>
        </a:graphic>
      </p:graphicFrame>
      <p:sp>
        <p:nvSpPr>
          <p:cNvPr id="5" name="TPResponseCounter" hidden="1"/>
          <p:cNvSpPr/>
          <p:nvPr>
            <p:custDataLst>
              <p:tags r:id="rId5"/>
            </p:custDataLst>
          </p:nvPr>
        </p:nvSpPr>
        <p:spPr>
          <a:xfrm>
            <a:off x="254000" y="5842000"/>
            <a:ext cx="1905000" cy="889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000">
                <a:solidFill>
                  <a:schemeClr val="tx1"/>
                </a:solidFill>
                <a:latin typeface="Tahoma" panose="020B0604030504040204" pitchFamily="34" charset="0"/>
              </a:rPr>
              <a:t>0 of 27</a:t>
            </a:r>
          </a:p>
        </p:txBody>
      </p:sp>
    </p:spTree>
    <p:custDataLst>
      <p:tags r:id="rId2"/>
    </p:custDataLst>
    <p:extLst>
      <p:ext uri="{BB962C8B-B14F-4D97-AF65-F5344CB8AC3E}">
        <p14:creationId xmlns:p14="http://schemas.microsoft.com/office/powerpoint/2010/main" val="3957191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WASPOLLED" val="ADAFB399D9114312BABCBB3DC6D35D34"/>
  <p:tag name="TPVERSION" val="5"/>
  <p:tag name="TPFULLVERSION" val="5.2.1.3179"/>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E6ED200C79EA4B6BB66F2EDF21533909&lt;/guid&gt;&#10;        &lt;description /&gt;&#10;        &lt;date&gt;5/18/2015 10:21:3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A73E3E59C5E45DDBBF197E37281A4B6&lt;/guid&gt;&#10;            &lt;repollguid&gt;8BBBEC4BF887443A8FF13A788C25DC1A&lt;/repollguid&gt;&#10;            &lt;sourceid&gt;B7D25E557811456F80709E0EB4EF7090&lt;/sourceid&gt;&#10;            &lt;questiontext&gt;Bed bugs harm us b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FD3F34D0C75A4EADB7B882417D33A188&lt;/guid&gt;&#10;                    &lt;answertext&gt;Biting, feeding on our blood, disturbing sleep&lt;/answertext&gt;&#10;                    &lt;valuetype&gt;1&lt;/valuetype&gt;&#10;                &lt;/answer&gt;&#10;                &lt;answer&gt;&#10;                    &lt;guid&gt;B7472A38B33546E8A5A15C3E6077D375&lt;/guid&gt;&#10;                    &lt;answertext&gt;Transmitting deadly blood-borne diseases  &lt;/answertext&gt;&#10;                    &lt;valuetype&gt;-1&lt;/valuetype&gt;&#10;                &lt;/answer&gt;&#10;                &lt;answer&gt;&#10;                    &lt;guid&gt;F709899C16544CA8990D80A02FE8D1B1&lt;/guid&gt;&#10;                    &lt;answertext&gt;Staining beds, bedding, clothes and furniture&lt;/answertext&gt;&#10;                    &lt;valuetype&gt;-1&lt;/valuetype&gt;&#10;                &lt;/answer&gt;&#10;                &lt;answer&gt;&#10;                    &lt;guid&gt;3A01D7721535478A97EF607BE11CA1F1&lt;/guid&gt;&#10;                    &lt;answertext&gt;Causing adverse social and financial effects&lt;/answertext&gt;&#10;                    &lt;valuetype&gt;-1&lt;/valuetype&gt;&#10;                &lt;/answer&gt;&#10;                &lt;answer&gt;&#10;                    &lt;guid&gt;EB8F68A9FAC04043906CC0D25A73CE82&lt;/guid&gt;&#10;                    &lt;answertext&gt;Attacking and infesting our pets&lt;/answertext&gt;&#10;                    &lt;valuetype&gt;-1&lt;/valuetype&gt;&#10;                &lt;/answer&gt;&#10;            &lt;/answers&gt;&#10;        &lt;/multichoice&gt;&#10;    &lt;/questions&gt;&#10;&lt;/questionlist&gt;"/>
  <p:tag name="RESULTS" val="Bed bugs harm us by…[;crlf;]27[;]27[;]27[;]False[;]6[;][;crlf;]2.77777777777778[;]3[;]1.1653431646335[;]1.35802469135802[;crlf;]6[;]1[;]Biting, feeding on our blood, disturbing sleep1[;]Biting, feeding on our blood, disturbing sleep[;][;crlf;]4[;]-1[;]Transmitting deadly blood-borne diseases  2[;]Transmitting deadly blood-borne diseases  [;][;crlf;]7[;]-1[;]Staining beds, bedding, clothes and furniture3[;]Staining beds, bedding, clothes and furniture[;][;crlf;]10[;]-1[;]Causing adverse social and financial effects4[;]Causing adverse social and financial effects[;][;crlf;]0[;]-1[;]Attacking and infesting our pets5[;]Attacking and infesting our pets[;]"/>
  <p:tag name="HASRESULTS" val="True"/>
</p:tagLst>
</file>

<file path=ppt/tags/tag11.xml><?xml version="1.0" encoding="utf-8"?>
<p:tagLst xmlns:a="http://schemas.openxmlformats.org/drawingml/2006/main" xmlns:r="http://schemas.openxmlformats.org/officeDocument/2006/relationships" xmlns:p="http://schemas.openxmlformats.org/presentationml/2006/main">
  <p:tag name="ZEROBASED" val="False"/>
</p:tagLst>
</file>

<file path=ppt/tags/tag12.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DEFINED"/>
  <p:tag name="DEFINEDCOLORS" val="3,6,10,45,32,50,13,4,9,55,1"/>
</p:tagLst>
</file>

<file path=ppt/tags/tag13.xml><?xml version="1.0" encoding="utf-8"?>
<p:tagLst xmlns:a="http://schemas.openxmlformats.org/drawingml/2006/main" xmlns:r="http://schemas.openxmlformats.org/officeDocument/2006/relationships" xmlns:p="http://schemas.openxmlformats.org/presentationml/2006/main">
  <p:tag name="TYPE" val="0"/>
</p:tagLst>
</file>

<file path=ppt/tags/tag14.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125EE723F88B43109E27BEE33FAE6650&lt;/guid&gt;&#10;        &lt;description /&gt;&#10;        &lt;date&gt;10/18/2015 5:59: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044F7AB2F9746F6A121CD9CA1678BAC&lt;/guid&gt;&#10;            &lt;repollguid&gt;35BC6FBEA0484657954C48A7D9AFC9C8&lt;/repollguid&gt;&#10;            &lt;sourceid&gt;03F4A085B520444FACF1C0C821BCBFEC&lt;/sourceid&gt;&#10;            &lt;questiontext&gt;The size of an adult bed bug i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33BDDDA4CF84366B53C1C4FB686CF35&lt;/guid&gt;&#10;                    &lt;answertext&gt;The size of a pin head at first, and the size of a pea after feeding&lt;/answertext&gt;&#10;                    &lt;valuetype&gt;-1&lt;/valuetype&gt;&#10;                &lt;/answer&gt;&#10;                &lt;answer&gt;&#10;                    &lt;guid&gt;2766A4E4C9D241BFBEBD22CFA6C0C946&lt;/guid&gt;&#10;                    &lt;answertext&gt;About the size of a sesame seed &lt;/answertext&gt;&#10;                    &lt;valuetype&gt;-1&lt;/valuetype&gt;&#10;                &lt;/answer&gt;&#10;                &lt;answer&gt;&#10;                    &lt;guid&gt;9E664987F4904C0FA24117B0922C9085&lt;/guid&gt;&#10;                    &lt;answertext&gt;About the size of an apple seed&lt;/answertext&gt;&#10;                    &lt;valuetype&gt;1&lt;/valuetype&gt;&#10;                &lt;/answer&gt;&#10;            &lt;/answers&gt;&#10;        &lt;/multichoice&gt;&#10;    &lt;/questions&gt;&#10;&lt;/questionlist&gt;"/>
  <p:tag name="RESULTS" val="The size of an adult bed bug is ……..[;crlf;]26[;]28[;]26[;]False[;]21[;][;crlf;]2.73076923076923[;]3[;]0.592107858397717[;]0.350591715976331[;crlf;]2[;]-1[;]The size of a pin head at first, and the size of a pea after feeding1[;]The size of a pin head at first, and the size of a pea after feeding[;][;crlf;]3[;]-1[;]About the size of a sesame seed 2[;]About the size of a sesame seed [;][;crlf;]21[;]1[;]About the size of an apple seed3[;]About the size of an apple seed[;]"/>
  <p:tag name="HASRESULTS" val="True"/>
</p:tagLst>
</file>

<file path=ppt/tags/tag15.xml><?xml version="1.0" encoding="utf-8"?>
<p:tagLst xmlns:a="http://schemas.openxmlformats.org/drawingml/2006/main" xmlns:r="http://schemas.openxmlformats.org/officeDocument/2006/relationships" xmlns:p="http://schemas.openxmlformats.org/presentationml/2006/main">
  <p:tag name="ZEROBASED" val="False"/>
</p:tagLst>
</file>

<file path=ppt/tags/tag16.xml><?xml version="1.0" encoding="utf-8"?>
<p:tagLst xmlns:a="http://schemas.openxmlformats.org/drawingml/2006/main" xmlns:r="http://schemas.openxmlformats.org/officeDocument/2006/relationships" xmlns:p="http://schemas.openxmlformats.org/presentationml/2006/main">
  <p:tag name="TYPE" val="0"/>
  <p:tag name="LABELFORMAT" val="1"/>
  <p:tag name="NUMBERFORMAT" val="0"/>
  <p:tag name="COLORTYPE" val="DEFINED"/>
  <p:tag name="DEFINEDCOLORS" val="3,6,10,45,32,50,13,4,9,55,1"/>
</p:tagLst>
</file>

<file path=ppt/tags/tag17.xml><?xml version="1.0" encoding="utf-8"?>
<p:tagLst xmlns:a="http://schemas.openxmlformats.org/drawingml/2006/main" xmlns:r="http://schemas.openxmlformats.org/officeDocument/2006/relationships" xmlns:p="http://schemas.openxmlformats.org/presentationml/2006/main">
  <p:tag name="TYPE" val="0"/>
</p:tagLst>
</file>

<file path=ppt/tags/tag18.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125EE723F88B43109E27BEE33FAE6650&lt;/guid&gt;&#10;        &lt;description /&gt;&#10;        &lt;date&gt;10/18/2015 5:59: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044F7AB2F9746F6A121CD9CA1678BAC&lt;/guid&gt;&#10;            &lt;repollguid&gt;35BC6FBEA0484657954C48A7D9AFC9C8&lt;/repollguid&gt;&#10;            &lt;sourceid&gt;03F4A085B520444FACF1C0C821BCBFEC&lt;/sourceid&gt;&#10;            &lt;questiontext&gt;Places most likely to have bed bug infestation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33BDDDA4CF84366B53C1C4FB686CF35&lt;/guid&gt;&#10;                    &lt;answertext&gt;Homes and places where people sleep&lt;/answertext&gt;&#10;                    &lt;valuetype&gt;1&lt;/valuetype&gt;&#10;                &lt;/answer&gt;&#10;                &lt;answer&gt;&#10;                    &lt;guid&gt;2766A4E4C9D241BFBEBD22CFA6C0C946&lt;/guid&gt;&#10;                    &lt;answertext&gt;Offices &lt;/answertext&gt;&#10;                    &lt;valuetype&gt;-1&lt;/valuetype&gt;&#10;                &lt;/answer&gt;&#10;                &lt;answer&gt;&#10;                    &lt;guid&gt;9E664987F4904C0FA24117B0922C9085&lt;/guid&gt;&#10;                    &lt;answertext&gt;Schools&lt;/answertext&gt;&#10;                    &lt;valuetype&gt;-1&lt;/valuetype&gt;&#10;                &lt;/answer&gt;&#10;            &lt;/answers&gt;&#10;        &lt;/multichoice&gt;&#10;    &lt;/questions&gt;&#10;&lt;/questionlist&gt;"/>
  <p:tag name="RESULTS" val="Places most likely to have bed bug infestations[;crlf;]26[;]28[;]26[;]False[;]26[;][;crlf;]1[;]1[;]0[;]0[;crlf;]26[;]1[;]Homes and places where people sleep1[;]Homes and places where people sleep[;][;crlf;]0[;]-1[;]Offices 2[;]Offices [;][;crlf;]0[;]-1[;]Schools3[;]Schools[;]"/>
  <p:tag name="HASRESULTS" val="True"/>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125EE723F88B43109E27BEE33FAE6650&lt;/guid&gt;&#10;        &lt;description /&gt;&#10;        &lt;date&gt;10/18/2015 5:59: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044F7AB2F9746F6A121CD9CA1678BAC&lt;/guid&gt;&#10;            &lt;repollguid&gt;35BC6FBEA0484657954C48A7D9AFC9C8&lt;/repollguid&gt;&#10;            &lt;sourceid&gt;03F4A085B520444FACF1C0C821BCBFEC&lt;/sourceid&gt;&#10;            &lt;questiontext&gt;Places most likely to have bed bug infestation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33BDDDA4CF84366B53C1C4FB686CF35&lt;/guid&gt;&#10;                    &lt;answertext&gt;Homes and places where people sleep&lt;/answertext&gt;&#10;                    &lt;valuetype&gt;-1&lt;/valuetype&gt;&#10;                &lt;/answer&gt;&#10;                &lt;answer&gt;&#10;                    &lt;guid&gt;2766A4E4C9D241BFBEBD22CFA6C0C946&lt;/guid&gt;&#10;                    &lt;answertext&gt;Offices &lt;/answertext&gt;&#10;                    &lt;valuetype&gt;-1&lt;/valuetype&gt;&#10;                &lt;/answer&gt;&#10;                &lt;answer&gt;&#10;                    &lt;guid&gt;9E664987F4904C0FA24117B0922C9085&lt;/guid&gt;&#10;                    &lt;answertext&gt;Schools&lt;/answertext&gt;&#10;                    &lt;valuetype&gt;1&lt;/valuetype&gt;&#10;                &lt;/answer&gt;&#10;            &lt;/answers&gt;&#10;        &lt;/multichoice&gt;&#10;    &lt;/questions&gt;&#10;&lt;/questionlist&gt;"/>
  <p:tag name="RESULTS" val="Places most likely to have bed bug infestations[;crlf;]24[;]24[;]24[;]False[;]1[;][;crlf;]1.08333333333333[;]1[;]0.399652626942727[;]0.159722222222222[;crlf;]23[;]-1[;]Homes and places where people sleep1[;]Homes and places where people sleep[;][;crlf;]0[;]-1[;]Offices 2[;]Offices [;][;crlf;]1[;]1[;]Schools3[;]Schools[;]"/>
  <p:tag name="HASRESULTS" val="True"/>
</p:tagLst>
</file>

<file path=ppt/tags/tag20.xml><?xml version="1.0" encoding="utf-8"?>
<p:tagLst xmlns:a="http://schemas.openxmlformats.org/drawingml/2006/main" xmlns:r="http://schemas.openxmlformats.org/officeDocument/2006/relationships" xmlns:p="http://schemas.openxmlformats.org/presentationml/2006/main">
  <p:tag name="TYPE" val="0"/>
  <p:tag name="LABELFORMAT" val="1"/>
  <p:tag name="NUMBERFORMAT" val="0"/>
  <p:tag name="COLORTYPE" val="DEFINED"/>
  <p:tag name="DEFINEDCOLORS" val="3,6,10,45,32,50,13,4,9,55,1"/>
</p:tagLst>
</file>

<file path=ppt/tags/tag2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2.xml><?xml version="1.0" encoding="utf-8"?>
<p:tagLst xmlns:a="http://schemas.openxmlformats.org/drawingml/2006/main" xmlns:r="http://schemas.openxmlformats.org/officeDocument/2006/relationships" xmlns:p="http://schemas.openxmlformats.org/presentationml/2006/main">
  <p:tag name="TYPE" val="0"/>
</p:tagLst>
</file>

<file path=ppt/tags/tag23.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125EE723F88B43109E27BEE33FAE6650&lt;/guid&gt;&#10;        &lt;description /&gt;&#10;        &lt;date&gt;10/18/2015 5:59: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044F7AB2F9746F6A121CD9CA1678BAC&lt;/guid&gt;&#10;            &lt;repollguid&gt;35BC6FBEA0484657954C48A7D9AFC9C8&lt;/repollguid&gt;&#10;            &lt;sourceid&gt;03F4A085B520444FACF1C0C821BCBFEC&lt;/sourceid&gt;&#10;            &lt;questiontext&gt;Bed Bugs can disperse b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33BDDDA4CF84366B53C1C4FB686CF35&lt;/guid&gt;&#10;                    &lt;answertext&gt;Flying and jumping on to new hosts&lt;/answertext&gt;&#10;                    &lt;valuetype&gt;-1&lt;/valuetype&gt;&#10;                &lt;/answer&gt;&#10;                &lt;answer&gt;&#10;                    &lt;guid&gt;2766A4E4C9D241BFBEBD22CFA6C0C946&lt;/guid&gt;&#10;                    &lt;answertext&gt;Crawling on to clothing, backpacks, shoes and personal items of hosts &lt;/answertext&gt;&#10;                    &lt;valuetype&gt;1&lt;/valuetype&gt;&#10;                &lt;/answer&gt;&#10;                &lt;answer&gt;&#10;                    &lt;guid&gt;9E664987F4904C0FA24117B0922C9085&lt;/guid&gt;&#10;                    &lt;answertext&gt;Attaching to pets and dropping off when they sense a human host&lt;/answertext&gt;&#10;                    &lt;valuetype&gt;-1&lt;/valuetype&gt;&#10;                &lt;/answer&gt;&#10;            &lt;/answers&gt;&#10;        &lt;/multichoice&gt;&#10;    &lt;/questions&gt;&#10;&lt;/questionlist&gt;"/>
  <p:tag name="RESULTS" val="Bed Bugs can disperse by……..[;crlf;]25[;]28[;]25[;]False[;]25[;][;crlf;]2[;]2[;]0[;]0[;crlf;]0[;]-1[;]Flying and jumping on to new hosts1[;]Flying and jumping on to new hosts[;][;crlf;]25[;]1[;]Crawling on to clothing, backpacks, shoes and personal items of hosts 2[;]Crawling on to clothing, backpacks, shoes and personal items of hosts [;][;crlf;]0[;]-1[;]Attaching to pets and dropping off when they sense a human host3[;]Attaching to pets and dropping off when they sense a human host[;]"/>
  <p:tag name="HASRESULTS" val="True"/>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Lst>
</file>

<file path=ppt/tags/tag25.xml><?xml version="1.0" encoding="utf-8"?>
<p:tagLst xmlns:a="http://schemas.openxmlformats.org/drawingml/2006/main" xmlns:r="http://schemas.openxmlformats.org/officeDocument/2006/relationships" xmlns:p="http://schemas.openxmlformats.org/presentationml/2006/main">
  <p:tag name="TYPE" val="0"/>
  <p:tag name="LABELFORMAT" val="1"/>
  <p:tag name="NUMBERFORMAT" val="0"/>
  <p:tag name="COLORTYPE" val="DEFINED"/>
  <p:tag name="DEFINEDCOLORS" val="3,6,10,45,32,50,13,4,9,55,1"/>
</p:tagLst>
</file>

<file path=ppt/tags/tag2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7.xml><?xml version="1.0" encoding="utf-8"?>
<p:tagLst xmlns:a="http://schemas.openxmlformats.org/drawingml/2006/main" xmlns:r="http://schemas.openxmlformats.org/officeDocument/2006/relationships" xmlns:p="http://schemas.openxmlformats.org/presentationml/2006/main">
  <p:tag name="TYPE" val="0"/>
</p:tagLst>
</file>

<file path=ppt/tags/tag28.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E6ED200C79EA4B6BB66F2EDF21533909&lt;/guid&gt;&#10;        &lt;description /&gt;&#10;        &lt;date&gt;5/18/2015 10:21:3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A73E3E59C5E45DDBBF197E37281A4B6&lt;/guid&gt;&#10;            &lt;repollguid&gt;8BBBEC4BF887443A8FF13A788C25DC1A&lt;/repollguid&gt;&#10;            &lt;sourceid&gt;B7D25E557811456F80709E0EB4EF7090&lt;/sourceid&gt;&#10;            &lt;questiontext&gt;Bed bugs harm us by…&lt;/questiontext&gt;&#10;            &lt;showresults&gt;True&lt;/showresults&gt;&#10;            &lt;responsegrid&gt;0&lt;/responsegrid&gt;&#10;            &lt;countdowntimer&gt;False&lt;/countdowntimer&gt;&#10;            &lt;countdowntime&gt;30&lt;/countdowntime&gt;&#10;            &lt;correctvalue&gt;1&lt;/correctvalue&gt;&#10;            &lt;incorrectvalue&gt;0&lt;/incorrectvalue&gt;&#10;            &lt;responselimit&gt;5&lt;/responselimit&gt;&#10;            &lt;bulletstyle&gt;2&lt;/bulletstyle&gt;&#10;            &lt;correctanswerindicator&gt;True&lt;/correctanswerindicator&gt;&#10;            &lt;answers&gt;&#10;                &lt;answer&gt;&#10;                    &lt;guid&gt;FD3F34D0C75A4EADB7B882417D33A188&lt;/guid&gt;&#10;                    &lt;answertext&gt;Biting, feeding on our blood, disturbing sleep&lt;/answertext&gt;&#10;                    &lt;valuetype&gt;1&lt;/valuetype&gt;&#10;                &lt;/answer&gt;&#10;                &lt;answer&gt;&#10;                    &lt;guid&gt;B7472A38B33546E8A5A15C3E6077D375&lt;/guid&gt;&#10;                    &lt;answertext&gt;Transmitting deadly blood-borne diseases  &lt;/answertext&gt;&#10;                    &lt;valuetype&gt;-1&lt;/valuetype&gt;&#10;                &lt;/answer&gt;&#10;                &lt;answer&gt;&#10;                    &lt;guid&gt;F709899C16544CA8990D80A02FE8D1B1&lt;/guid&gt;&#10;                    &lt;answertext&gt;Staining beds, bedding, clothes and furniture&lt;/answertext&gt;&#10;                    &lt;valuetype&gt;1&lt;/valuetype&gt;&#10;                &lt;/answer&gt;&#10;                &lt;answer&gt;&#10;                    &lt;guid&gt;3A01D7721535478A97EF607BE11CA1F1&lt;/guid&gt;&#10;                    &lt;answertext&gt;Causing adverse social and financial effects&lt;/answertext&gt;&#10;                    &lt;valuetype&gt;1&lt;/valuetype&gt;&#10;                &lt;/answer&gt;&#10;                &lt;answer&gt;&#10;                    &lt;guid&gt;EB8F68A9FAC04043906CC0D25A73CE82&lt;/guid&gt;&#10;                    &lt;answertext&gt;Attacking and infesting our pets&lt;/answertext&gt;&#10;                    &lt;valuetype&gt;-1&lt;/valuetype&gt;&#10;                &lt;/answer&gt;&#10;            &lt;/answers&gt;&#10;        &lt;/multichoice&gt;&#10;    &lt;/questions&gt;&#10;&lt;/questionlist&gt;"/>
  <p:tag name="RESULTS" val="Bed bugs harm us by…[;crlf;]22[;]28[;]54[;]False[;]10[;][;crlf;]2.46296296296296[;]3[;]1.2723987693557[;]1.61899862825789[;crlf;]21[;]1[;]Biting, feeding on our blood, disturbing sleep1[;]Biting, feeding on our blood, disturbing sleep[;][;crlf;]3[;]-1[;]Transmitting deadly blood-borne diseases  2[;]Transmitting deadly blood-borne diseases  [;][;crlf;]14[;]1[;]Staining beds, bedding, clothes and furniture3[;]Staining beds, bedding, clothes and furniture[;][;crlf;]16[;]1[;]Causing adverse social and financial effects4[;]Causing adverse social and financial effects[;][;crlf;]0[;]-1[;]Attacking and infesting our pets5[;]Attacking and infesting our pets[;]"/>
  <p:tag name="HASRESULTS" val="True"/>
</p:tagLst>
</file>

<file path=ppt/tags/tag29.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ags/tag30.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DEFINED"/>
  <p:tag name="DEFINEDCOLORS" val="3,6,10,45,32,50,13,4,9,55,1"/>
</p:tagLst>
</file>

<file path=ppt/tags/tag3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2.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3.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4.xml><?xml version="1.0" encoding="utf-8"?>
<p:tagLst xmlns:a="http://schemas.openxmlformats.org/drawingml/2006/main" xmlns:r="http://schemas.openxmlformats.org/officeDocument/2006/relationships" xmlns:p="http://schemas.openxmlformats.org/presentationml/2006/main">
  <p:tag name="TYPE" val="0"/>
</p:tagLst>
</file>

<file path=ppt/tags/tag35.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125EE723F88B43109E27BEE33FAE6650&lt;/guid&gt;&#10;        &lt;description /&gt;&#10;        &lt;date&gt;10/18/2015 5:59: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044F7AB2F9746F6A121CD9CA1678BAC&lt;/guid&gt;&#10;            &lt;repollguid&gt;35BC6FBEA0484657954C48A7D9AFC9C8&lt;/repollguid&gt;&#10;            &lt;sourceid&gt;03F4A085B520444FACF1C0C821BCBFEC&lt;/sourceid&gt;&#10;            &lt;questiontext&gt;The size of an adult bed bug is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33BDDDA4CF84366B53C1C4FB686CF35&lt;/guid&gt;&#10;                    &lt;answertext&gt;The size of a pin head at first, and the size of a pea after feeding&lt;/answertext&gt;&#10;                    &lt;valuetype&gt;-1&lt;/valuetype&gt;&#10;                &lt;/answer&gt;&#10;                &lt;answer&gt;&#10;                    &lt;guid&gt;2766A4E4C9D241BFBEBD22CFA6C0C946&lt;/guid&gt;&#10;                    &lt;answertext&gt;About the size of a sesame seed &lt;/answertext&gt;&#10;                    &lt;valuetype&gt;-1&lt;/valuetype&gt;&#10;                &lt;/answer&gt;&#10;                &lt;answer&gt;&#10;                    &lt;guid&gt;9E664987F4904C0FA24117B0922C9085&lt;/guid&gt;&#10;                    &lt;answertext&gt;About the size of an apple seed&lt;/answertext&gt;&#10;                    &lt;valuetype&gt;1&lt;/valuetype&gt;&#10;                &lt;/answer&gt;&#10;            &lt;/answers&gt;&#10;        &lt;/multichoice&gt;&#10;    &lt;/questions&gt;&#10;&lt;/questionlist&gt;"/>
  <p:tag name="RESULTS" val="The size of an adult bed bug is ……..[;crlf;]25[;]28[;]25[;]False[;]24[;][;crlf;]2.92[;]3[;]0.391918358845309[;]0.1536[;crlf;]1[;]-1[;]The size of a pin head at first, and the size of a pea after feeding1[;]The size of a pin head at first, and the size of a pea after feeding[;][;crlf;]0[;]-1[;]About the size of a sesame seed 2[;]About the size of a sesame seed [;][;crlf;]24[;]1[;]About the size of an apple seed3[;]About the size of an apple seed[;]"/>
  <p:tag name="HASRESULTS" val="True"/>
</p:tagLst>
</file>

<file path=ppt/tags/tag36.xml><?xml version="1.0" encoding="utf-8"?>
<p:tagLst xmlns:a="http://schemas.openxmlformats.org/drawingml/2006/main" xmlns:r="http://schemas.openxmlformats.org/officeDocument/2006/relationships" xmlns:p="http://schemas.openxmlformats.org/presentationml/2006/main">
  <p:tag name="ZEROBASED" val="False"/>
</p:tagLst>
</file>

<file path=ppt/tags/tag37.xml><?xml version="1.0" encoding="utf-8"?>
<p:tagLst xmlns:a="http://schemas.openxmlformats.org/drawingml/2006/main" xmlns:r="http://schemas.openxmlformats.org/officeDocument/2006/relationships" xmlns:p="http://schemas.openxmlformats.org/presentationml/2006/main">
  <p:tag name="TYPE" val="0"/>
  <p:tag name="LABELFORMAT" val="1"/>
  <p:tag name="NUMBERFORMAT" val="0"/>
  <p:tag name="COLORTYPE" val="DEFINED"/>
  <p:tag name="DEFINEDCOLORS" val="3,6,10,45,32,50,13,4,9,55,1"/>
</p:tagLst>
</file>

<file path=ppt/tags/tag38.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9.xml><?xml version="1.0" encoding="utf-8"?>
<p:tagLst xmlns:a="http://schemas.openxmlformats.org/drawingml/2006/main" xmlns:r="http://schemas.openxmlformats.org/officeDocument/2006/relationships" xmlns:p="http://schemas.openxmlformats.org/presentationml/2006/main">
  <p:tag name="TYPE" val="0"/>
</p:tagLst>
</file>

<file path=ppt/tags/tag4.xml><?xml version="1.0" encoding="utf-8"?>
<p:tagLst xmlns:a="http://schemas.openxmlformats.org/drawingml/2006/main" xmlns:r="http://schemas.openxmlformats.org/officeDocument/2006/relationships" xmlns:p="http://schemas.openxmlformats.org/presentationml/2006/main">
  <p:tag name="TYPE" val="0"/>
  <p:tag name="COLORTYPE" val="DEFINED"/>
  <p:tag name="DEFINEDCOLORS" val="3,6,10,45,32,50,13,4,9,55,1"/>
  <p:tag name="LABELFORMAT" val="1"/>
  <p:tag name="NUMBERFORMAT" val="0"/>
</p:tagLst>
</file>

<file path=ppt/tags/tag5.xml><?xml version="1.0" encoding="utf-8"?>
<p:tagLst xmlns:a="http://schemas.openxmlformats.org/drawingml/2006/main" xmlns:r="http://schemas.openxmlformats.org/officeDocument/2006/relationships" xmlns:p="http://schemas.openxmlformats.org/presentationml/2006/main">
  <p:tag name="TYPE" val="0"/>
</p:tagLst>
</file>

<file path=ppt/tags/tag6.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False"/>
  <p:tag name="TYPE" val="MultiChoiceSlide"/>
  <p:tag name="TPQUESTIONXML" val="﻿&lt;?xml version=&quot;1.0&quot; encoding=&quot;utf-8&quot;?&gt;&#10;&lt;questionlist&gt;&#10;    &lt;properties&gt;&#10;        &lt;guid&gt;125EE723F88B43109E27BEE33FAE6650&lt;/guid&gt;&#10;        &lt;description /&gt;&#10;        &lt;date&gt;10/18/2015 5:59:0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044F7AB2F9746F6A121CD9CA1678BAC&lt;/guid&gt;&#10;            &lt;repollguid&gt;35BC6FBEA0484657954C48A7D9AFC9C8&lt;/repollguid&gt;&#10;            &lt;sourceid&gt;03F4A085B520444FACF1C0C821BCBFEC&lt;/sourceid&gt;&#10;            &lt;questiontext&gt;Bed Bugs can disperse b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E33BDDDA4CF84366B53C1C4FB686CF35&lt;/guid&gt;&#10;                    &lt;answertext&gt;Flying and jumping on to new hosts&lt;/answertext&gt;&#10;                    &lt;valuetype&gt;-1&lt;/valuetype&gt;&#10;                &lt;/answer&gt;&#10;                &lt;answer&gt;&#10;                    &lt;guid&gt;2766A4E4C9D241BFBEBD22CFA6C0C946&lt;/guid&gt;&#10;                    &lt;answertext&gt;Crawling on to clothing, backpacks, shoes and personal items of hosts &lt;/answertext&gt;&#10;                    &lt;valuetype&gt;-1&lt;/valuetype&gt;&#10;                &lt;/answer&gt;&#10;                &lt;answer&gt;&#10;                    &lt;guid&gt;9E664987F4904C0FA24117B0922C9085&lt;/guid&gt;&#10;                    &lt;answertext&gt;Attaching to pets and dropping off when they sense a human host&lt;/answertext&gt;&#10;                    &lt;valuetype&gt;1&lt;/valuetype&gt;&#10;                &lt;/answer&gt;&#10;            &lt;/answers&gt;&#10;        &lt;/multichoice&gt;&#10;    &lt;/questions&gt;&#10;&lt;/questionlist&gt;"/>
  <p:tag name="RESULTS" val="Bed Bugs can disperse by……..[;crlf;]26[;]27[;]26[;]False[;]1[;][;crlf;]1.96153846153846[;]2[;]0.337498630284312[;]0.113905325443787[;crlf;]2[;]-1[;]Flying and jumping on to new hosts1[;]Flying and jumping on to new hosts[;][;crlf;]23[;]-1[;]Crawling on to clothing, backpacks, shoes and personal items of hosts 2[;]Crawling on to clothing, backpacks, shoes and personal items of hosts [;][;crlf;]1[;]1[;]Attaching to pet animals and dropping off when they sense a human host3[;]Attaching to pet animals and dropping off when they sense a human host[;]"/>
  <p:tag name="HASRESULTS" val="True"/>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0"/>
  <p:tag name="LABELFORMAT" val="1"/>
  <p:tag name="NUMBERFORMAT" val="0"/>
  <p:tag name="COLORTYPE" val="DEFINED"/>
  <p:tag name="DEFINEDCOLORS" val="3,6,10,45,32,50,13,4,9,55,1"/>
</p:tagLst>
</file>

<file path=ppt/tags/tag9.xml><?xml version="1.0" encoding="utf-8"?>
<p:tagLst xmlns:a="http://schemas.openxmlformats.org/drawingml/2006/main" xmlns:r="http://schemas.openxmlformats.org/officeDocument/2006/relationships" xmlns:p="http://schemas.openxmlformats.org/presentationml/2006/main">
  <p:tag name="TYPE"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7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3752</TotalTime>
  <Words>2020</Words>
  <Application>Microsoft Office PowerPoint</Application>
  <PresentationFormat>On-screen Show (4:3)</PresentationFormat>
  <Paragraphs>471</Paragraphs>
  <Slides>89</Slides>
  <Notes>50</Notes>
  <HiddenSlides>27</HiddenSlides>
  <MMClips>2</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89</vt:i4>
      </vt:variant>
    </vt:vector>
  </HeadingPairs>
  <TitlesOfParts>
    <vt:vector size="102" baseType="lpstr">
      <vt:lpstr>Arial</vt:lpstr>
      <vt:lpstr>Calibri</vt:lpstr>
      <vt:lpstr>Century Schoolbook</vt:lpstr>
      <vt:lpstr>Chiller</vt:lpstr>
      <vt:lpstr>Lucida Grande</vt:lpstr>
      <vt:lpstr>Tahoma</vt:lpstr>
      <vt:lpstr>Times New Roman</vt:lpstr>
      <vt:lpstr>Wingdings</vt:lpstr>
      <vt:lpstr>7_ClassicPhotoAlbum</vt:lpstr>
      <vt:lpstr>1_ClassicPhotoAlbum</vt:lpstr>
      <vt:lpstr>2_Default Design</vt:lpstr>
      <vt:lpstr>ClassicPhotoAlbum</vt:lpstr>
      <vt:lpstr>Chart</vt:lpstr>
      <vt:lpstr>PowerPoint Presentation</vt:lpstr>
      <vt:lpstr>PowerPoint Presentation</vt:lpstr>
      <vt:lpstr>PowerPoint Presentation</vt:lpstr>
      <vt:lpstr>PowerPoint Presentation</vt:lpstr>
      <vt:lpstr>PowerPoint Presentation</vt:lpstr>
      <vt:lpstr>PowerPoint Presentation</vt:lpstr>
      <vt:lpstr>What are bed bugs?</vt:lpstr>
      <vt:lpstr>Places most likely to have bed bug infestations</vt:lpstr>
      <vt:lpstr>Bed Bugs can disperse by……..</vt:lpstr>
      <vt:lpstr>Bed bugs harm us by…</vt:lpstr>
      <vt:lpstr>The size of an adult bed bug is ……..</vt:lpstr>
      <vt:lpstr>PowerPoint Presentation</vt:lpstr>
      <vt:lpstr>Adults are about the size of an apple seed</vt:lpstr>
      <vt:lpstr>PowerPoint Presentation</vt:lpstr>
      <vt:lpstr>PowerPoint Presentation</vt:lpstr>
      <vt:lpstr>PowerPoint Presentation</vt:lpstr>
      <vt:lpstr>In a home,  where do bed bugs hide?                     (Choose the top 3)</vt:lpstr>
      <vt:lpstr>Toilets</vt:lpstr>
      <vt:lpstr>PowerPoint Presentation</vt:lpstr>
      <vt:lpstr>PowerPoint Presentation</vt:lpstr>
      <vt:lpstr>PowerPoint Presentation</vt:lpstr>
      <vt:lpstr>PowerPoint Presentation</vt:lpstr>
      <vt:lpstr>PowerPoint Presentation</vt:lpstr>
      <vt:lpstr>PowerPoint Presentation</vt:lpstr>
      <vt:lpstr>Resurgence</vt:lpstr>
      <vt:lpstr>PowerPoint Presentation</vt:lpstr>
      <vt:lpstr>PowerPoint Presentation</vt:lpstr>
      <vt:lpstr>PowerPoint Presentation</vt:lpstr>
      <vt:lpstr>PowerPoint Presentation</vt:lpstr>
      <vt:lpstr>PowerPoint Presentation</vt:lpstr>
      <vt:lpstr>PowerPoint Presentation</vt:lpstr>
      <vt:lpstr>Bites may occur in lines - usually on exposed skin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Fecal Crust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Molted Skins</vt:lpstr>
      <vt:lpstr>Less Obvious Unless You Know</vt:lpstr>
      <vt:lpstr>PowerPoint Presentation</vt:lpstr>
      <vt:lpstr>Blood  Smash  and  Drag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Misuse – Sevin Dust</vt:lpstr>
      <vt:lpstr>PowerPoint Presentation</vt:lpstr>
      <vt:lpstr>Do not use foggers and “bombs”</vt:lpstr>
      <vt:lpstr>PowerPoint Presentation</vt:lpstr>
      <vt:lpstr>PowerPoint Presentation</vt:lpstr>
      <vt:lpstr>Bed bugs everywhere not just homes</vt:lpstr>
      <vt:lpstr>Places most likely to have bed bug infestations</vt:lpstr>
      <vt:lpstr>Bed Bugs can disperse by……..</vt:lpstr>
      <vt:lpstr>Bed bugs harm us by…</vt:lpstr>
      <vt:lpstr>The size of an adult bed bug is ……..</vt:lpstr>
      <vt:lpstr>Disinformation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Bed Bug History, Biology</dc:title>
  <dc:creator>Shaku Nair</dc:creator>
  <cp:lastModifiedBy>Shaku Nair</cp:lastModifiedBy>
  <cp:revision>185</cp:revision>
  <cp:lastPrinted>2016-08-30T19:35:41Z</cp:lastPrinted>
  <dcterms:created xsi:type="dcterms:W3CDTF">2014-03-01T20:56:07Z</dcterms:created>
  <dcterms:modified xsi:type="dcterms:W3CDTF">2019-03-19T12:43:45Z</dcterms:modified>
</cp:coreProperties>
</file>